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7" r:id="rId2"/>
    <p:sldId id="258" r:id="rId3"/>
    <p:sldId id="259" r:id="rId4"/>
    <p:sldId id="281" r:id="rId5"/>
    <p:sldId id="282" r:id="rId6"/>
    <p:sldId id="287" r:id="rId7"/>
    <p:sldId id="283" r:id="rId8"/>
    <p:sldId id="284" r:id="rId9"/>
    <p:sldId id="285" r:id="rId10"/>
    <p:sldId id="267" r:id="rId11"/>
    <p:sldId id="268" r:id="rId12"/>
    <p:sldId id="288" r:id="rId13"/>
    <p:sldId id="289" r:id="rId14"/>
    <p:sldId id="299" r:id="rId15"/>
    <p:sldId id="290" r:id="rId16"/>
    <p:sldId id="291" r:id="rId17"/>
    <p:sldId id="272" r:id="rId18"/>
    <p:sldId id="292" r:id="rId19"/>
    <p:sldId id="293" r:id="rId20"/>
    <p:sldId id="296" r:id="rId21"/>
    <p:sldId id="297" r:id="rId22"/>
    <p:sldId id="275" r:id="rId23"/>
    <p:sldId id="300" r:id="rId24"/>
    <p:sldId id="294" r:id="rId25"/>
    <p:sldId id="295" r:id="rId26"/>
    <p:sldId id="279" r:id="rId27"/>
    <p:sldId id="280"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43" autoAdjust="0"/>
  </p:normalViewPr>
  <p:slideViewPr>
    <p:cSldViewPr snapToGrid="0" snapToObjects="1">
      <p:cViewPr>
        <p:scale>
          <a:sx n="61" d="100"/>
          <a:sy n="61" d="100"/>
        </p:scale>
        <p:origin x="-198"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7" d="100"/>
        <a:sy n="197" d="100"/>
      </p:scale>
      <p:origin x="0" y="72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EEE7F9F-0107-48A3-8170-1D13BA338D67}" type="datetimeFigureOut">
              <a:rPr lang="en-US"/>
              <a:pPr>
                <a:defRPr/>
              </a:pPr>
              <a:t>3/3/2016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BB67B4B-36ED-4355-806C-82570B8B9685}" type="slidenum">
              <a:rPr lang="en-US"/>
              <a:pPr>
                <a:defRPr/>
              </a:pPr>
              <a:t>‹#›</a:t>
            </a:fld>
            <a:endParaRPr lang="en-US"/>
          </a:p>
        </p:txBody>
      </p:sp>
    </p:spTree>
    <p:extLst>
      <p:ext uri="{BB962C8B-B14F-4D97-AF65-F5344CB8AC3E}">
        <p14:creationId xmlns:p14="http://schemas.microsoft.com/office/powerpoint/2010/main" val="61099777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Fedora Fisher knew the Cilento house, lived nearby.</a:t>
            </a:r>
          </a:p>
          <a:p>
            <a:pPr>
              <a:spcBef>
                <a:spcPct val="0"/>
              </a:spcBef>
            </a:pPr>
            <a:endParaRPr lang="en-US" smtClean="0"/>
          </a:p>
          <a:p>
            <a:pPr>
              <a:spcBef>
                <a:spcPct val="0"/>
              </a:spcBef>
            </a:pPr>
            <a:r>
              <a:rPr lang="en-US" smtClean="0"/>
              <a:t>1974 Brisbane floods;              Cilento 2 story home had RWC’s ground floor library flooded. She helped the recovery of books , documents and papers from the mud and also as a conservator at UQ which led to her thesis on RWC</a:t>
            </a:r>
          </a:p>
          <a:p>
            <a:pPr>
              <a:spcBef>
                <a:spcPct val="0"/>
              </a:spcBef>
            </a:pPr>
            <a:endParaRPr lang="en-US" smtClean="0"/>
          </a:p>
          <a:p>
            <a:pPr>
              <a:spcBef>
                <a:spcPct val="0"/>
              </a:spcBef>
            </a:pPr>
            <a:r>
              <a:rPr lang="en-US" smtClean="0"/>
              <a:t>The link is to the Thesis</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BD3CDC-A478-4E81-BA7E-9E5B640CBB71}"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1945 recruited for the public health and malaria in the Balkans</a:t>
            </a:r>
          </a:p>
          <a:p>
            <a:pPr>
              <a:spcBef>
                <a:spcPct val="0"/>
              </a:spcBef>
            </a:pPr>
            <a:endParaRPr lang="en-US" smtClean="0"/>
          </a:p>
          <a:p>
            <a:pPr>
              <a:spcBef>
                <a:spcPct val="0"/>
              </a:spcBef>
            </a:pPr>
            <a:r>
              <a:rPr lang="en-US" smtClean="0"/>
              <a:t>1964 …the malaria research facilities were still operational in Rabaul</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B52E46-787A-45E4-900B-31E651DDB226}" type="slidenum">
              <a:rPr lang="en-US">
                <a:ea typeface="ＭＳ Ｐゴシック" pitchFamily="34" charset="-128"/>
                <a:cs typeface="Arial" charset="0"/>
              </a:rPr>
              <a:pPr fontAlgn="base">
                <a:spcBef>
                  <a:spcPct val="0"/>
                </a:spcBef>
                <a:spcAft>
                  <a:spcPct val="0"/>
                </a:spcAft>
              </a:pPr>
              <a:t>22</a:t>
            </a:fld>
            <a:endParaRPr lang="en-US">
              <a:ea typeface="ＭＳ Ｐゴシック" pitchFamily="34" charset="-128"/>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1A3B54-48E6-4856-969F-FF5C455A7A88}"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43C57A-22B6-4471-B15E-EBA98F71CAAE}"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Prominent shipping family in the Italian Province of IlCilento,</a:t>
            </a:r>
          </a:p>
          <a:p>
            <a:pPr>
              <a:spcBef>
                <a:spcPct val="0"/>
              </a:spcBef>
            </a:pPr>
            <a:endParaRPr lang="en-US" smtClean="0"/>
          </a:p>
          <a:p>
            <a:pPr>
              <a:spcBef>
                <a:spcPct val="0"/>
              </a:spcBef>
            </a:pPr>
            <a:r>
              <a:rPr lang="en-US" smtClean="0"/>
              <a:t>Salvatore and 2 brothers fought in the rebellion; the First Italian War of Independence in 1848. They were routed and death penalty proclaimed by the King of Naples on participants. The 3 boys were smuggles to England on a Company vessel. One went to USA, one returned to Italy and died of Typhoid and Salvatore  went to Australia as crew on board an English trader </a:t>
            </a:r>
            <a:r>
              <a:rPr lang="en-US" i="1" smtClean="0"/>
              <a:t>Telegraph, </a:t>
            </a:r>
            <a:r>
              <a:rPr lang="en-US" smtClean="0"/>
              <a:t>the ship was quarantined, he escaped, was hospitalised in Adelaide, when recovered the ship had sailed</a:t>
            </a:r>
            <a:r>
              <a:rPr lang="is-IS" smtClean="0"/>
              <a:t>…........January 1855</a:t>
            </a:r>
          </a:p>
          <a:p>
            <a:pPr>
              <a:spcBef>
                <a:spcPct val="0"/>
              </a:spcBef>
            </a:pPr>
            <a:r>
              <a:rPr lang="is-IS" smtClean="0"/>
              <a:t>Good Colonist,Married with 7 children, loyal to Q Victoria, lightering business at Port Alaide.</a:t>
            </a:r>
          </a:p>
          <a:p>
            <a:pPr>
              <a:spcBef>
                <a:spcPct val="0"/>
              </a:spcBef>
            </a:pPr>
            <a:r>
              <a:rPr lang="is-IS" smtClean="0"/>
              <a:t>Son RAC, aged 15 and economic downturn, left school, joined the SA Railways, States youngest Stationmaster, Good connections, Freemasons and the Bishop. </a:t>
            </a:r>
            <a:r>
              <a:rPr lang="en-US" smtClean="0"/>
              <a:t>B</a:t>
            </a:r>
            <a:r>
              <a:rPr lang="is-IS" smtClean="0"/>
              <a:t>acamse a strong Anglician and member of the Synod and cheif Organiser of the protestant Party in 1927. He has become a zelot</a:t>
            </a: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0D4F4A-218A-4581-9362-9E31B21BFE33}"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3 boys enlistwd</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8066B9-9C82-4695-BBDC-D07689B62957}"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55E58E-B36A-435A-86A9-6EFA046DF5E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in a secure and lively home where the limitations of the breadwinner's wage were transcended by hard work and the enjoyment of shared activities. </a:t>
            </a:r>
          </a:p>
          <a:p>
            <a:pPr>
              <a:spcBef>
                <a:spcPct val="0"/>
              </a:spcBef>
            </a:pPr>
            <a:endParaRPr lang="en-AU" smtClean="0"/>
          </a:p>
          <a:p>
            <a:pPr>
              <a:spcBef>
                <a:spcPct val="0"/>
              </a:spcBef>
            </a:pPr>
            <a:r>
              <a:rPr lang="en-AU" smtClean="0"/>
              <a:t>a seven year course which he began at Jamestown school as a monitor in 1906. He was paid 12/6 per week, </a:t>
            </a:r>
          </a:p>
          <a:p>
            <a:pPr>
              <a:spcBef>
                <a:spcPct val="0"/>
              </a:spcBef>
            </a:pPr>
            <a:endParaRPr lang="en-AU" smtClean="0"/>
          </a:p>
          <a:p>
            <a:pPr>
              <a:spcBef>
                <a:spcPct val="0"/>
              </a:spcBef>
            </a:pPr>
            <a:r>
              <a:rPr lang="en-AU" smtClean="0"/>
              <a:t/>
            </a:r>
            <a:br>
              <a:rPr lang="en-AU" smtClean="0"/>
            </a:b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603684-AEF0-438D-9609-742895EA52A8}"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C2249F-E837-494D-AD2D-2D4A849269C1}"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7BEE4D-287A-497E-8CEC-63E6B3E63A20}"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Phyllis the 1</a:t>
            </a:r>
            <a:r>
              <a:rPr lang="en-US" baseline="30000" smtClean="0"/>
              <a:t>st</a:t>
            </a:r>
            <a:r>
              <a:rPr lang="en-US" smtClean="0"/>
              <a:t> female Dr in Colonial Service</a:t>
            </a:r>
          </a:p>
          <a:p>
            <a:pPr>
              <a:spcBef>
                <a:spcPct val="0"/>
              </a:spcBef>
            </a:pPr>
            <a:endParaRPr lang="en-US" smtClean="0"/>
          </a:p>
          <a:p>
            <a:pPr>
              <a:spcBef>
                <a:spcPct val="0"/>
              </a:spcBef>
            </a:pPr>
            <a:r>
              <a:rPr lang="en-US" smtClean="0"/>
              <a:t>Muslim community</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4A1739-A8AD-4F85-B1D2-882EF656DADE}"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Some co incidence that the British Army sent a young Medical Officer from Yorkshire to work with the new Unit of Cairns at Oxford and who was in the *th Army in North Africa when his Unit and Florey’s Unit went to North Africa</a:t>
            </a:r>
          </a:p>
          <a:p>
            <a:pPr>
              <a:spcBef>
                <a:spcPct val="0"/>
              </a:spcBef>
            </a:pPr>
            <a:endParaRPr lang="en-US" smtClean="0"/>
          </a:p>
          <a:p>
            <a:pPr>
              <a:spcBef>
                <a:spcPct val="0"/>
              </a:spcBef>
            </a:pPr>
            <a:r>
              <a:rPr lang="en-US" smtClean="0"/>
              <a:t>The young MO later was the first Professor of Surgery Prof  Dick Jepson</a:t>
            </a:r>
            <a:r>
              <a:rPr lang="is-IS" smtClean="0"/>
              <a:t>…..... </a:t>
            </a:r>
            <a:r>
              <a:rPr lang="en-US" smtClean="0"/>
              <a:t>F</a:t>
            </a:r>
            <a:r>
              <a:rPr lang="is-IS" smtClean="0"/>
              <a:t>rom his wife Mary Jepson.</a:t>
            </a: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978E72-4C3B-4776-A227-A6180BF11384}"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47FD17-D451-4C92-98BF-898E78BF55ED}" type="datetimeFigureOut">
              <a:rPr lang="en-US"/>
              <a:pPr>
                <a:defRPr/>
              </a:pPr>
              <a:t>3/3/2016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C537FE-FAE5-4268-9ED8-5C9A0BC5DA0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2A5CF0-0189-45BC-B22D-C7439C942FFD}" type="datetimeFigureOut">
              <a:rPr lang="en-US"/>
              <a:pPr>
                <a:defRPr/>
              </a:pPr>
              <a:t>3/3/2016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A4321D-758C-4278-8B96-1B00EC22BA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1FB362-6C42-41EC-94C5-70269450DA1D}" type="datetimeFigureOut">
              <a:rPr lang="en-US"/>
              <a:pPr>
                <a:defRPr/>
              </a:pPr>
              <a:t>3/3/2016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0D3187-092C-4533-B9F6-C0060FE539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75592D-7411-4AE3-A76C-2A868918C25C}" type="datetimeFigureOut">
              <a:rPr lang="en-US"/>
              <a:pPr>
                <a:defRPr/>
              </a:pPr>
              <a:t>3/3/2016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D56AA7-D435-4BE7-B772-7953815C451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6CDD2E-CEE9-4E3E-9E27-C3BE4EA5ECB9}" type="datetimeFigureOut">
              <a:rPr lang="en-US"/>
              <a:pPr>
                <a:defRPr/>
              </a:pPr>
              <a:t>3/3/2016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8C6280-5DE3-4E3D-9B9D-D3B88FD177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8D03C6-52E2-43FB-B9E0-02F36EC3FE77}" type="datetimeFigureOut">
              <a:rPr lang="en-US"/>
              <a:pPr>
                <a:defRPr/>
              </a:pPr>
              <a:t>3/3/2016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73684-AAB2-4655-8509-A5429040D0E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94F91F-8A61-445A-B034-CB588A6CF6F1}" type="datetimeFigureOut">
              <a:rPr lang="en-US"/>
              <a:pPr>
                <a:defRPr/>
              </a:pPr>
              <a:t>3/3/2016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E694D3-19DB-483F-B37E-622A3CCA8E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611CE5-FBBB-49CB-8919-19ED0ECEB1D3}" type="datetimeFigureOut">
              <a:rPr lang="en-US"/>
              <a:pPr>
                <a:defRPr/>
              </a:pPr>
              <a:t>3/3/2016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E92C221-7AA1-4356-B3C4-6E1DC9F400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3B3A3E-B972-4CFE-9253-E7F3C134B97C}" type="datetimeFigureOut">
              <a:rPr lang="en-US"/>
              <a:pPr>
                <a:defRPr/>
              </a:pPr>
              <a:t>3/3/2016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A6D27B-A103-49C2-A1AA-A8E204132C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BE763D-6292-460B-88BA-61A034966C05}" type="datetimeFigureOut">
              <a:rPr lang="en-US"/>
              <a:pPr>
                <a:defRPr/>
              </a:pPr>
              <a:t>3/3/2016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8949A3-1B0C-43F1-A2FA-608584F05C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070BC1-B97F-465C-BEAA-E78E4553591A}" type="datetimeFigureOut">
              <a:rPr lang="en-US"/>
              <a:pPr>
                <a:defRPr/>
              </a:pPr>
              <a:t>3/3/2016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CC649F-006C-4677-84C1-306CD51144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DEDF6E7-F961-4259-BEAC-CD0164C8B8C5}" type="datetimeFigureOut">
              <a:rPr lang="en-US"/>
              <a:pPr>
                <a:defRPr/>
              </a:pPr>
              <a:t>3/3/2016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B67BB27-55A6-468A-BD6D-15E9A7A46C5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space.library.uq.edu.au/view/UQ:189754/the3072.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198438"/>
            <a:ext cx="8229600" cy="6273800"/>
          </a:xfrm>
        </p:spPr>
        <p:txBody>
          <a:bodyPr/>
          <a:lstStyle/>
          <a:p>
            <a:r>
              <a:rPr lang="en-AU" sz="1800" smtClean="0">
                <a:latin typeface="Century" pitchFamily="18" charset="0"/>
              </a:rPr>
              <a:t>EN CLAIR ORIGINATOR R.G.A.J. JACKSON FROM UNRRA (LONDON) TO 21 ARMY GROUP EXPOR FOR C.A. UNRRA </a:t>
            </a:r>
            <a:br>
              <a:rPr lang="en-AU" sz="1800" smtClean="0">
                <a:latin typeface="Century" pitchFamily="18" charset="0"/>
              </a:rPr>
            </a:br>
            <a:r>
              <a:rPr lang="en-AU" sz="1800" smtClean="0">
                <a:latin typeface="Century" pitchFamily="18" charset="0"/>
              </a:rPr>
              <a:t>12.30 pm 21.8.1945 Important</a:t>
            </a:r>
            <a:br>
              <a:rPr lang="en-AU" sz="1800" smtClean="0">
                <a:latin typeface="Century" pitchFamily="18" charset="0"/>
              </a:rPr>
            </a:br>
            <a:r>
              <a:rPr lang="en-AU" sz="1800" smtClean="0">
                <a:latin typeface="Century" pitchFamily="18" charset="0"/>
              </a:rPr>
              <a:t>Please pass the following to CILENTO, UNRRA from JACKSON </a:t>
            </a:r>
            <a:br>
              <a:rPr lang="en-AU" sz="1800" smtClean="0">
                <a:latin typeface="Century" pitchFamily="18" charset="0"/>
              </a:rPr>
            </a:br>
            <a:r>
              <a:rPr lang="en-AU" sz="1800" smtClean="0">
                <a:latin typeface="Century" pitchFamily="18" charset="0"/>
              </a:rPr>
              <a:t>Begins; PERSONAL </a:t>
            </a:r>
            <a:br>
              <a:rPr lang="en-AU" sz="1800" smtClean="0">
                <a:latin typeface="Century" pitchFamily="18" charset="0"/>
              </a:rPr>
            </a:br>
            <a:r>
              <a:rPr lang="en-AU" sz="1800" smtClean="0">
                <a:latin typeface="Century" pitchFamily="18" charset="0"/>
              </a:rPr>
              <a:t> </a:t>
            </a:r>
            <a:br>
              <a:rPr lang="en-AU" sz="1800" smtClean="0">
                <a:latin typeface="Century" pitchFamily="18" charset="0"/>
              </a:rPr>
            </a:br>
            <a:r>
              <a:rPr lang="en-AU" sz="1800" smtClean="0">
                <a:latin typeface="Century" pitchFamily="18" charset="0"/>
              </a:rPr>
              <a:t>1, The Director General has requested me to ask you whether you would be willing to assume the appointment of Chief of UNRRA Operations in the British Zone of Occupation. We both feel confident that you will carry out this appointment with success and distinction and it is hoped that you will agree to assume this appointment. </a:t>
            </a:r>
            <a:br>
              <a:rPr lang="en-AU" sz="1800" smtClean="0">
                <a:latin typeface="Century" pitchFamily="18" charset="0"/>
              </a:rPr>
            </a:br>
            <a:r>
              <a:rPr lang="en-AU" sz="1800" smtClean="0">
                <a:latin typeface="Century" pitchFamily="18" charset="0"/>
              </a:rPr>
              <a:t>2. Mr Bruce, High Commissioner for Australia, has also indicated that the assumption of this appointment would be a matter of satisfaction to the Commonwealth Governments. </a:t>
            </a:r>
            <a:br>
              <a:rPr lang="en-AU" sz="1800" smtClean="0">
                <a:latin typeface="Century" pitchFamily="18" charset="0"/>
              </a:rPr>
            </a:br>
            <a:r>
              <a:rPr lang="en-AU" sz="1800" smtClean="0">
                <a:latin typeface="Century" pitchFamily="18" charset="0"/>
              </a:rPr>
              <a:t/>
            </a:r>
            <a:br>
              <a:rPr lang="en-AU" sz="1800" smtClean="0">
                <a:latin typeface="Century" pitchFamily="18" charset="0"/>
              </a:rPr>
            </a:br>
            <a:r>
              <a:rPr lang="en-AU" sz="1800" smtClean="0">
                <a:latin typeface="Century" pitchFamily="18" charset="0"/>
              </a:rPr>
              <a:t/>
            </a:r>
            <a:br>
              <a:rPr lang="en-AU" sz="1800" smtClean="0">
                <a:latin typeface="Century" pitchFamily="18" charset="0"/>
              </a:rPr>
            </a:br>
            <a:r>
              <a:rPr lang="en-AU" sz="1800" smtClean="0">
                <a:latin typeface="Century" pitchFamily="18" charset="0"/>
              </a:rPr>
              <a:t>“</a:t>
            </a:r>
            <a:r>
              <a:rPr lang="en-US" sz="1800" smtClean="0">
                <a:solidFill>
                  <a:srgbClr val="FFFF00"/>
                </a:solidFill>
              </a:rPr>
              <a:t>One can well imagine what were Cilento's innermost thoughts and feelings as he read, and re-read, those heartening words of vindication and challenge, and savoured alone the bitter-sweet taste of condign justice. Australia's endorsement of his appointment would have raised his proud spirits even though recognition of his distinguished service came in respect of work in far-off Germany.”</a:t>
            </a:r>
            <a:r>
              <a:rPr lang="en-AU" sz="1800" smtClean="0">
                <a:solidFill>
                  <a:srgbClr val="FFFF00"/>
                </a:solidFill>
              </a:rPr>
              <a:t/>
            </a:r>
            <a:br>
              <a:rPr lang="en-AU" sz="1800" smtClean="0">
                <a:solidFill>
                  <a:srgbClr val="FFFF00"/>
                </a:solidFill>
              </a:rPr>
            </a:br>
            <a:endParaRPr lang="en-US" sz="1800" smtClean="0">
              <a:solidFill>
                <a:srgbClr val="FFFF00"/>
              </a:solidFill>
              <a:latin typeface="Century"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1800" b="1" smtClean="0">
                <a:solidFill>
                  <a:srgbClr val="FFFFFF"/>
                </a:solidFill>
                <a:latin typeface="Century" pitchFamily="18" charset="0"/>
              </a:rPr>
              <a:t>Raphael West CILENTO. </a:t>
            </a:r>
            <a:br>
              <a:rPr lang="en-US" sz="1800" b="1" smtClean="0">
                <a:solidFill>
                  <a:srgbClr val="FFFFFF"/>
                </a:solidFill>
                <a:latin typeface="Century" pitchFamily="18" charset="0"/>
              </a:rPr>
            </a:br>
            <a:r>
              <a:rPr lang="en-US" sz="1800" b="1" smtClean="0">
                <a:solidFill>
                  <a:srgbClr val="FFFFFF"/>
                </a:solidFill>
                <a:latin typeface="Century" pitchFamily="18" charset="0"/>
              </a:rPr>
              <a:t>1893 – 1985.</a:t>
            </a:r>
            <a:br>
              <a:rPr lang="en-US" sz="1800" b="1" smtClean="0">
                <a:solidFill>
                  <a:srgbClr val="FFFFFF"/>
                </a:solidFill>
                <a:latin typeface="Century" pitchFamily="18" charset="0"/>
              </a:rPr>
            </a:br>
            <a:r>
              <a:rPr lang="en-US" sz="1800" b="1" smtClean="0">
                <a:solidFill>
                  <a:srgbClr val="FFFFFF"/>
                </a:solidFill>
                <a:latin typeface="Century" pitchFamily="18" charset="0"/>
              </a:rPr>
              <a:t>Medical Student</a:t>
            </a:r>
            <a:endParaRPr lang="en-US" sz="1800" smtClean="0">
              <a:solidFill>
                <a:srgbClr val="FFFFFF"/>
              </a:solidFill>
              <a:latin typeface="Century" pitchFamily="18" charset="0"/>
            </a:endParaRPr>
          </a:p>
        </p:txBody>
      </p:sp>
      <p:pic>
        <p:nvPicPr>
          <p:cNvPr id="28674" name="Content Placeholder 2" descr="crop reverse 2  graduates  RWCilento.jpg"/>
          <p:cNvPicPr>
            <a:picLocks noGrp="1" noChangeAspect="1"/>
          </p:cNvPicPr>
          <p:nvPr>
            <p:ph idx="1"/>
          </p:nvPr>
        </p:nvPicPr>
        <p:blipFill>
          <a:blip r:embed="rId3"/>
          <a:srcRect l="-28996" r="-28996"/>
          <a:stretch>
            <a:fillRect/>
          </a:stretch>
        </p:blipFill>
        <p:spPr>
          <a:xfrm>
            <a:off x="-561975" y="2443163"/>
            <a:ext cx="5356225" cy="2946400"/>
          </a:xfrm>
        </p:spPr>
      </p:pic>
      <p:sp>
        <p:nvSpPr>
          <p:cNvPr id="28675" name="TextBox 1"/>
          <p:cNvSpPr txBox="1">
            <a:spLocks noChangeArrowheads="1"/>
          </p:cNvSpPr>
          <p:nvPr/>
        </p:nvSpPr>
        <p:spPr bwMode="auto">
          <a:xfrm>
            <a:off x="3881438" y="1443038"/>
            <a:ext cx="4865687" cy="5016500"/>
          </a:xfrm>
          <a:prstGeom prst="rect">
            <a:avLst/>
          </a:prstGeom>
          <a:noFill/>
          <a:ln w="9525">
            <a:noFill/>
            <a:miter lim="800000"/>
            <a:headEnd/>
            <a:tailEnd/>
          </a:ln>
        </p:spPr>
        <p:txBody>
          <a:bodyPr>
            <a:spAutoFit/>
          </a:bodyPr>
          <a:lstStyle/>
          <a:p>
            <a:r>
              <a:rPr lang="en-US" sz="1600">
                <a:latin typeface="Century" pitchFamily="18" charset="0"/>
                <a:ea typeface="ＭＳ Ｐゴシック" pitchFamily="34" charset="-128"/>
                <a:cs typeface="Century" pitchFamily="18" charset="0"/>
              </a:rPr>
              <a:t>aged 22, in 1915 applied to the AIF, endorsed for Home Service</a:t>
            </a:r>
          </a:p>
          <a:p>
            <a:endParaRPr lang="en-US" sz="1600">
              <a:latin typeface="Century" pitchFamily="18" charset="0"/>
              <a:ea typeface="ＭＳ Ｐゴシック" pitchFamily="34" charset="-128"/>
              <a:cs typeface="Century" pitchFamily="18" charset="0"/>
            </a:endParaRPr>
          </a:p>
          <a:p>
            <a:endParaRPr lang="en-US" sz="1600">
              <a:latin typeface="Century" pitchFamily="18" charset="0"/>
              <a:ea typeface="ＭＳ Ｐゴシック" pitchFamily="34" charset="-128"/>
              <a:cs typeface="Century" pitchFamily="18" charset="0"/>
            </a:endParaRPr>
          </a:p>
          <a:p>
            <a:r>
              <a:rPr lang="en-US" sz="1600">
                <a:latin typeface="Century" pitchFamily="18" charset="0"/>
                <a:ea typeface="ＭＳ Ｐゴシック" pitchFamily="34" charset="-128"/>
                <a:cs typeface="Century" pitchFamily="18" charset="0"/>
              </a:rPr>
              <a:t>aged 23, in1916 performed Home Service with 61 days as surgical dresser Murray Bridge, War Service Camp. </a:t>
            </a:r>
          </a:p>
          <a:p>
            <a:endParaRPr lang="en-US" sz="1600">
              <a:latin typeface="Century" pitchFamily="18" charset="0"/>
              <a:ea typeface="ＭＳ Ｐゴシック" pitchFamily="34" charset="-128"/>
              <a:cs typeface="Century" pitchFamily="18" charset="0"/>
            </a:endParaRPr>
          </a:p>
          <a:p>
            <a:r>
              <a:rPr lang="en-US" sz="1600">
                <a:latin typeface="Century" pitchFamily="18" charset="0"/>
                <a:ea typeface="ＭＳ Ｐゴシック" pitchFamily="34" charset="-128"/>
                <a:cs typeface="Century" pitchFamily="18" charset="0"/>
              </a:rPr>
              <a:t>Discharged as “Reduction of Establishment” as Cpl Cilento</a:t>
            </a:r>
          </a:p>
          <a:p>
            <a:endParaRPr lang="en-US" sz="1600">
              <a:latin typeface="Century" pitchFamily="18" charset="0"/>
              <a:ea typeface="ＭＳ Ｐゴシック" pitchFamily="34" charset="-128"/>
              <a:cs typeface="Century" pitchFamily="18" charset="0"/>
            </a:endParaRPr>
          </a:p>
          <a:p>
            <a:endParaRPr lang="en-US" sz="1600">
              <a:latin typeface="Century" pitchFamily="18" charset="0"/>
              <a:ea typeface="ＭＳ Ｐゴシック" pitchFamily="34" charset="-128"/>
              <a:cs typeface="Century" pitchFamily="18" charset="0"/>
            </a:endParaRPr>
          </a:p>
          <a:p>
            <a:r>
              <a:rPr lang="en-US" sz="1600">
                <a:latin typeface="Century" pitchFamily="18" charset="0"/>
                <a:ea typeface="ＭＳ Ｐゴシック" pitchFamily="34" charset="-128"/>
                <a:cs typeface="Century" pitchFamily="18" charset="0"/>
              </a:rPr>
              <a:t>Enter,  Harold Leslie BOYCE, 1895-1955</a:t>
            </a:r>
          </a:p>
          <a:p>
            <a:endParaRPr lang="en-US" sz="1600">
              <a:latin typeface="Century" pitchFamily="18" charset="0"/>
              <a:ea typeface="ＭＳ Ｐゴシック" pitchFamily="34" charset="-128"/>
              <a:cs typeface="Century" pitchFamily="18" charset="0"/>
            </a:endParaRPr>
          </a:p>
          <a:p>
            <a:endParaRPr lang="en-US" sz="1600">
              <a:latin typeface="Century" pitchFamily="18" charset="0"/>
              <a:ea typeface="ＭＳ Ｐゴシック" pitchFamily="34" charset="-128"/>
              <a:cs typeface="Century" pitchFamily="18" charset="0"/>
            </a:endParaRPr>
          </a:p>
          <a:p>
            <a:r>
              <a:rPr lang="en-US" sz="1600">
                <a:latin typeface="Century" pitchFamily="18" charset="0"/>
                <a:ea typeface="ＭＳ Ｐゴシック" pitchFamily="34" charset="-128"/>
                <a:cs typeface="Century" pitchFamily="18" charset="0"/>
              </a:rPr>
              <a:t>aged 25, June 1918  “call up” for active AIF service and given leave of absence to finish his course. </a:t>
            </a:r>
          </a:p>
          <a:p>
            <a:r>
              <a:rPr lang="en-US" sz="1600">
                <a:latin typeface="Century" pitchFamily="18" charset="0"/>
                <a:ea typeface="ＭＳ Ｐゴシック" pitchFamily="34" charset="-128"/>
                <a:cs typeface="Century" pitchFamily="18" charset="0"/>
              </a:rPr>
              <a:t>November 1918 appointed: </a:t>
            </a:r>
          </a:p>
          <a:p>
            <a:r>
              <a:rPr lang="en-US" sz="1600">
                <a:latin typeface="Century" pitchFamily="18" charset="0"/>
                <a:ea typeface="ＭＳ Ｐゴシック" pitchFamily="34" charset="-128"/>
                <a:cs typeface="Century" pitchFamily="18" charset="0"/>
              </a:rPr>
              <a:t>                 Capt AAMC,  AN&amp;MEF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587375" y="274638"/>
            <a:ext cx="8229600" cy="1143000"/>
          </a:xfrm>
        </p:spPr>
        <p:txBody>
          <a:bodyPr/>
          <a:lstStyle/>
          <a:p>
            <a:r>
              <a:rPr lang="en-US" sz="1800" smtClean="0">
                <a:solidFill>
                  <a:srgbClr val="FFFFFF"/>
                </a:solidFill>
                <a:latin typeface="Century" pitchFamily="18" charset="0"/>
              </a:rPr>
              <a:t>Capt. R W Cilento  MB BS,AAMC</a:t>
            </a:r>
          </a:p>
        </p:txBody>
      </p:sp>
      <p:pic>
        <p:nvPicPr>
          <p:cNvPr id="30722" name="Content Placeholder 2" descr="Reverse Capt RWC 3.jpg"/>
          <p:cNvPicPr>
            <a:picLocks noGrp="1" noChangeAspect="1"/>
          </p:cNvPicPr>
          <p:nvPr>
            <p:ph idx="1"/>
          </p:nvPr>
        </p:nvPicPr>
        <p:blipFill>
          <a:blip r:embed="rId3"/>
          <a:srcRect t="-3334" b="-3334"/>
          <a:stretch>
            <a:fillRect/>
          </a:stretch>
        </p:blipFill>
        <p:spPr>
          <a:xfrm>
            <a:off x="519113" y="2195513"/>
            <a:ext cx="3057525" cy="4060825"/>
          </a:xfrm>
        </p:spPr>
      </p:pic>
      <p:sp>
        <p:nvSpPr>
          <p:cNvPr id="30723" name="TextBox 4"/>
          <p:cNvSpPr txBox="1">
            <a:spLocks noChangeArrowheads="1"/>
          </p:cNvSpPr>
          <p:nvPr/>
        </p:nvSpPr>
        <p:spPr bwMode="auto">
          <a:xfrm>
            <a:off x="3651250" y="1800225"/>
            <a:ext cx="4575175" cy="5108575"/>
          </a:xfrm>
          <a:prstGeom prst="rect">
            <a:avLst/>
          </a:prstGeom>
          <a:noFill/>
          <a:ln w="9525">
            <a:noFill/>
            <a:miter lim="800000"/>
            <a:headEnd/>
            <a:tailEnd/>
          </a:ln>
        </p:spPr>
        <p:txBody>
          <a:bodyPr wrap="none">
            <a:spAutoFit/>
          </a:bodyPr>
          <a:lstStyle/>
          <a:p>
            <a:endParaRPr lang="en-US" sz="1600">
              <a:latin typeface="Calibri" pitchFamily="34" charset="0"/>
              <a:ea typeface="ＭＳ Ｐゴシック" pitchFamily="34" charset="-128"/>
            </a:endParaRPr>
          </a:p>
          <a:p>
            <a:r>
              <a:rPr lang="en-US" sz="1600">
                <a:latin typeface="Calibri" pitchFamily="34" charset="0"/>
                <a:ea typeface="ＭＳ Ｐゴシック" pitchFamily="34" charset="-128"/>
              </a:rPr>
              <a:t>Embarked from Sydney for Rabaul on 18</a:t>
            </a:r>
            <a:r>
              <a:rPr lang="en-US" sz="1600" baseline="30000">
                <a:latin typeface="Calibri" pitchFamily="34" charset="0"/>
                <a:ea typeface="ＭＳ Ｐゴシック" pitchFamily="34" charset="-128"/>
              </a:rPr>
              <a:t>th</a:t>
            </a:r>
            <a:r>
              <a:rPr lang="en-US" sz="1600">
                <a:latin typeface="Calibri" pitchFamily="34" charset="0"/>
                <a:ea typeface="ＭＳ Ｐゴシック" pitchFamily="34" charset="-128"/>
              </a:rPr>
              <a:t> December</a:t>
            </a:r>
          </a:p>
          <a:p>
            <a:endParaRPr lang="en-US" sz="1600">
              <a:latin typeface="Calibri" pitchFamily="34" charset="0"/>
              <a:ea typeface="ＭＳ Ｐゴシック" pitchFamily="34" charset="-128"/>
            </a:endParaRPr>
          </a:p>
          <a:p>
            <a:endParaRPr lang="en-US" sz="1600">
              <a:latin typeface="Calibri" pitchFamily="34" charset="0"/>
              <a:ea typeface="ＭＳ Ｐゴシック" pitchFamily="34" charset="-128"/>
            </a:endParaRPr>
          </a:p>
          <a:p>
            <a:r>
              <a:rPr lang="en-US" sz="1600">
                <a:latin typeface="Calibri" pitchFamily="34" charset="0"/>
                <a:ea typeface="ＭＳ Ｐゴシック" pitchFamily="34" charset="-128"/>
              </a:rPr>
              <a:t>Studied and reported on Tropical Medicine</a:t>
            </a:r>
          </a:p>
          <a:p>
            <a:endParaRPr lang="en-US" sz="1600">
              <a:latin typeface="Calibri" pitchFamily="34" charset="0"/>
              <a:ea typeface="ＭＳ Ｐゴシック" pitchFamily="34" charset="-128"/>
            </a:endParaRPr>
          </a:p>
          <a:p>
            <a:r>
              <a:rPr lang="en-US" sz="1600">
                <a:latin typeface="Calibri" pitchFamily="34" charset="0"/>
                <a:ea typeface="ＭＳ Ｐゴシック" pitchFamily="34" charset="-128"/>
              </a:rPr>
              <a:t> </a:t>
            </a:r>
          </a:p>
          <a:p>
            <a:r>
              <a:rPr lang="en-US" sz="1600">
                <a:latin typeface="Calibri" pitchFamily="34" charset="0"/>
                <a:ea typeface="ＭＳ Ｐゴシック" pitchFamily="34" charset="-128"/>
              </a:rPr>
              <a:t>Returned to Australia with appointment</a:t>
            </a:r>
          </a:p>
          <a:p>
            <a:r>
              <a:rPr lang="en-US" sz="1600">
                <a:latin typeface="Calibri" pitchFamily="34" charset="0"/>
                <a:ea typeface="ＭＳ Ｐゴシック" pitchFamily="34" charset="-128"/>
              </a:rPr>
              <a:t> terminated on the 18</a:t>
            </a:r>
            <a:r>
              <a:rPr lang="en-US" sz="1600" baseline="30000">
                <a:latin typeface="Calibri" pitchFamily="34" charset="0"/>
                <a:ea typeface="ＭＳ Ｐゴシック" pitchFamily="34" charset="-128"/>
              </a:rPr>
              <a:t>th</a:t>
            </a:r>
            <a:r>
              <a:rPr lang="en-US" sz="1600">
                <a:latin typeface="Calibri" pitchFamily="34" charset="0"/>
                <a:ea typeface="ＭＳ Ｐゴシック" pitchFamily="34" charset="-128"/>
              </a:rPr>
              <a:t> October 1919</a:t>
            </a:r>
          </a:p>
          <a:p>
            <a:endParaRPr lang="en-US" sz="1600">
              <a:latin typeface="Calibri" pitchFamily="34" charset="0"/>
              <a:ea typeface="ＭＳ Ｐゴシック" pitchFamily="34" charset="-128"/>
            </a:endParaRPr>
          </a:p>
          <a:p>
            <a:endParaRPr lang="en-US" sz="1600">
              <a:latin typeface="Calibri" pitchFamily="34" charset="0"/>
              <a:ea typeface="ＭＳ Ｐゴシック" pitchFamily="34" charset="-128"/>
            </a:endParaRPr>
          </a:p>
          <a:p>
            <a:r>
              <a:rPr lang="en-US" sz="1600">
                <a:latin typeface="Calibri" pitchFamily="34" charset="0"/>
                <a:ea typeface="ＭＳ Ｐゴシック" pitchFamily="34" charset="-128"/>
              </a:rPr>
              <a:t>not eligible for War Medals</a:t>
            </a:r>
          </a:p>
          <a:p>
            <a:endParaRPr lang="en-US" sz="1600">
              <a:latin typeface="Calibri" pitchFamily="34" charset="0"/>
              <a:ea typeface="ＭＳ Ｐゴシック" pitchFamily="34" charset="-128"/>
            </a:endParaRPr>
          </a:p>
          <a:p>
            <a:endParaRPr lang="en-US" sz="1600">
              <a:latin typeface="Calibri" pitchFamily="34" charset="0"/>
              <a:ea typeface="ＭＳ Ｐゴシック" pitchFamily="34" charset="-128"/>
            </a:endParaRPr>
          </a:p>
          <a:p>
            <a:endParaRPr lang="en-US" sz="1600">
              <a:latin typeface="Calibri" pitchFamily="34" charset="0"/>
              <a:ea typeface="ＭＳ Ｐゴシック" pitchFamily="34" charset="-128"/>
            </a:endParaRPr>
          </a:p>
          <a:p>
            <a:r>
              <a:rPr lang="en-US" sz="1600">
                <a:latin typeface="Calibri" pitchFamily="34" charset="0"/>
                <a:ea typeface="ＭＳ Ｐゴシック" pitchFamily="34" charset="-128"/>
              </a:rPr>
              <a:t>“ the AN&amp;MEF were in New Guinea as the</a:t>
            </a:r>
          </a:p>
          <a:p>
            <a:r>
              <a:rPr lang="en-US" sz="1600">
                <a:latin typeface="Calibri" pitchFamily="34" charset="0"/>
                <a:ea typeface="ＭＳ Ｐゴシック" pitchFamily="34" charset="-128"/>
              </a:rPr>
              <a:t> British military occupation” until 1921.</a:t>
            </a:r>
          </a:p>
          <a:p>
            <a:endParaRPr lang="en-US">
              <a:latin typeface="Calibri" pitchFamily="34" charset="0"/>
              <a:ea typeface="ＭＳ Ｐゴシック" pitchFamily="34" charset="-128"/>
            </a:endParaRPr>
          </a:p>
          <a:p>
            <a:endParaRPr lang="en-US">
              <a:latin typeface="Calibri" pitchFamily="34" charset="0"/>
              <a:ea typeface="ＭＳ Ｐゴシック" pitchFamily="34" charset="-128"/>
            </a:endParaRPr>
          </a:p>
          <a:p>
            <a:endParaRPr lang="en-US">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1800" smtClean="0">
                <a:solidFill>
                  <a:srgbClr val="FFFFFF"/>
                </a:solidFill>
                <a:latin typeface="Century" pitchFamily="18" charset="0"/>
                <a:cs typeface="Arial" charset="0"/>
              </a:rPr>
              <a:t>Sir Raphael West Cilento. MD BS </a:t>
            </a:r>
            <a:r>
              <a:rPr lang="en-US" sz="1800" smtClean="0">
                <a:solidFill>
                  <a:srgbClr val="FFFFFF"/>
                </a:solidFill>
                <a:latin typeface="Century" pitchFamily="18" charset="0"/>
              </a:rPr>
              <a:t/>
            </a:r>
            <a:br>
              <a:rPr lang="en-US" sz="1800" smtClean="0">
                <a:solidFill>
                  <a:srgbClr val="FFFFFF"/>
                </a:solidFill>
                <a:latin typeface="Century" pitchFamily="18" charset="0"/>
              </a:rPr>
            </a:br>
            <a:endParaRPr lang="en-US" sz="1800" smtClean="0"/>
          </a:p>
        </p:txBody>
      </p:sp>
      <p:sp>
        <p:nvSpPr>
          <p:cNvPr id="3" name="Content Placeholder 2"/>
          <p:cNvSpPr>
            <a:spLocks noGrp="1"/>
          </p:cNvSpPr>
          <p:nvPr>
            <p:ph idx="1"/>
          </p:nvPr>
        </p:nvSpPr>
        <p:spPr>
          <a:xfrm>
            <a:off x="3884613" y="1600200"/>
            <a:ext cx="4802187" cy="4525963"/>
          </a:xfrm>
        </p:spPr>
        <p:txBody>
          <a:bodyPr rtlCol="0">
            <a:normAutofit/>
          </a:bodyPr>
          <a:lstStyle/>
          <a:p>
            <a:pPr fontAlgn="auto">
              <a:spcAft>
                <a:spcPts val="0"/>
              </a:spcAft>
              <a:buFont typeface="Arial" pitchFamily="34" charset="0"/>
              <a:buChar char="•"/>
              <a:defRPr/>
            </a:pPr>
            <a:r>
              <a:rPr lang="en-US" sz="1800" dirty="0">
                <a:latin typeface="Century" charset="0"/>
                <a:cs typeface="Century" charset="0"/>
              </a:rPr>
              <a:t>Consultant Physician to the Sultan of </a:t>
            </a:r>
            <a:r>
              <a:rPr lang="en-US" sz="1800" dirty="0" err="1">
                <a:latin typeface="Century" charset="0"/>
                <a:cs typeface="Century" charset="0"/>
              </a:rPr>
              <a:t>Parak</a:t>
            </a:r>
            <a:r>
              <a:rPr lang="en-US" sz="1800" dirty="0">
                <a:latin typeface="Century" charset="0"/>
                <a:cs typeface="Century" charset="0"/>
              </a:rPr>
              <a:t>, Federated Malay State</a:t>
            </a:r>
            <a:r>
              <a:rPr lang="en-US" sz="1800" dirty="0" smtClean="0">
                <a:latin typeface="Century" charset="0"/>
                <a:cs typeface="Century" charset="0"/>
              </a:rPr>
              <a:t>.</a:t>
            </a:r>
          </a:p>
          <a:p>
            <a:pPr fontAlgn="auto">
              <a:spcAft>
                <a:spcPts val="0"/>
              </a:spcAft>
              <a:buFont typeface="Arial" pitchFamily="34" charset="0"/>
              <a:buChar char="•"/>
              <a:defRPr/>
            </a:pPr>
            <a:endParaRPr lang="en-US" sz="1800" dirty="0">
              <a:latin typeface="Century" charset="0"/>
              <a:cs typeface="Century" charset="0"/>
            </a:endParaRPr>
          </a:p>
          <a:p>
            <a:pPr fontAlgn="auto">
              <a:spcAft>
                <a:spcPts val="0"/>
              </a:spcAft>
              <a:buFont typeface="Arial" pitchFamily="34" charset="0"/>
              <a:buChar char="•"/>
              <a:defRPr/>
            </a:pPr>
            <a:endParaRPr lang="en-US" sz="1800" dirty="0" smtClean="0">
              <a:latin typeface="Century" charset="0"/>
              <a:cs typeface="Century" charset="0"/>
            </a:endParaRPr>
          </a:p>
          <a:p>
            <a:pPr fontAlgn="auto">
              <a:spcAft>
                <a:spcPts val="0"/>
              </a:spcAft>
              <a:buFont typeface="Arial" pitchFamily="34" charset="0"/>
              <a:buChar char="•"/>
              <a:defRPr/>
            </a:pPr>
            <a:endParaRPr lang="en-US" sz="1800" dirty="0">
              <a:latin typeface="Century" charset="0"/>
              <a:cs typeface="Century" charset="0"/>
            </a:endParaRPr>
          </a:p>
          <a:p>
            <a:pPr fontAlgn="auto">
              <a:spcAft>
                <a:spcPts val="0"/>
              </a:spcAft>
              <a:buFont typeface="Arial" pitchFamily="34" charset="0"/>
              <a:buChar char="•"/>
              <a:defRPr/>
            </a:pPr>
            <a:r>
              <a:rPr lang="en-US" sz="1800" dirty="0" smtClean="0">
                <a:latin typeface="Century" charset="0"/>
                <a:cs typeface="Century" charset="0"/>
              </a:rPr>
              <a:t>Director </a:t>
            </a:r>
            <a:r>
              <a:rPr lang="en-US" sz="1800" dirty="0">
                <a:latin typeface="Century" charset="0"/>
                <a:cs typeface="Century" charset="0"/>
              </a:rPr>
              <a:t>of the Australian Institute in Tropical </a:t>
            </a:r>
            <a:r>
              <a:rPr lang="en-US" sz="1800" dirty="0" smtClean="0">
                <a:latin typeface="Century" charset="0"/>
                <a:cs typeface="Century" charset="0"/>
              </a:rPr>
              <a:t>Medicine</a:t>
            </a:r>
          </a:p>
          <a:p>
            <a:pPr fontAlgn="auto">
              <a:spcAft>
                <a:spcPts val="0"/>
              </a:spcAft>
              <a:buFont typeface="Arial" pitchFamily="34" charset="0"/>
              <a:buChar char="•"/>
              <a:defRPr/>
            </a:pPr>
            <a:endParaRPr lang="en-US" sz="1800" dirty="0">
              <a:latin typeface="Century" charset="0"/>
              <a:cs typeface="Century" charset="0"/>
            </a:endParaRPr>
          </a:p>
          <a:p>
            <a:pPr marL="0" indent="0" fontAlgn="auto">
              <a:spcAft>
                <a:spcPts val="0"/>
              </a:spcAft>
              <a:buFont typeface="Arial" pitchFamily="34" charset="0"/>
              <a:buNone/>
              <a:defRPr/>
            </a:pPr>
            <a:endParaRPr lang="en-US" sz="1800" dirty="0">
              <a:latin typeface="Century" charset="0"/>
              <a:cs typeface="Century" charset="0"/>
            </a:endParaRPr>
          </a:p>
          <a:p>
            <a:pPr fontAlgn="auto">
              <a:spcAft>
                <a:spcPts val="0"/>
              </a:spcAft>
              <a:buFont typeface="Arial" pitchFamily="34" charset="0"/>
              <a:buChar char="•"/>
              <a:defRPr/>
            </a:pPr>
            <a:endParaRPr lang="en-US" sz="1800" dirty="0" smtClean="0">
              <a:latin typeface="Century" charset="0"/>
              <a:cs typeface="Century" charset="0"/>
            </a:endParaRPr>
          </a:p>
          <a:p>
            <a:pPr fontAlgn="auto">
              <a:spcAft>
                <a:spcPts val="0"/>
              </a:spcAft>
              <a:buFont typeface="Arial" pitchFamily="34" charset="0"/>
              <a:buChar char="•"/>
              <a:defRPr/>
            </a:pPr>
            <a:r>
              <a:rPr lang="en-US" sz="1800" dirty="0" smtClean="0">
                <a:latin typeface="Century" charset="0"/>
                <a:cs typeface="Century" charset="0"/>
              </a:rPr>
              <a:t>Director </a:t>
            </a:r>
            <a:r>
              <a:rPr lang="en-US" sz="1800" dirty="0">
                <a:latin typeface="Century" charset="0"/>
                <a:cs typeface="Century" charset="0"/>
              </a:rPr>
              <a:t>of Public Health for the Mandated Territory of New Guinea</a:t>
            </a:r>
          </a:p>
          <a:p>
            <a:pPr fontAlgn="auto">
              <a:spcAft>
                <a:spcPts val="0"/>
              </a:spcAft>
              <a:buFont typeface="Arial" pitchFamily="34" charset="0"/>
              <a:buChar char="•"/>
              <a:defRPr/>
            </a:pPr>
            <a:endParaRPr lang="en-US" sz="1800" dirty="0">
              <a:latin typeface="Century" charset="0"/>
              <a:cs typeface="Century" charset="0"/>
            </a:endParaRPr>
          </a:p>
          <a:p>
            <a:pPr fontAlgn="auto">
              <a:spcAft>
                <a:spcPts val="0"/>
              </a:spcAft>
              <a:buFont typeface="Arial" pitchFamily="34" charset="0"/>
              <a:buChar char="•"/>
              <a:defRPr/>
            </a:pPr>
            <a:endParaRPr lang="en-US" sz="1800" dirty="0">
              <a:latin typeface="Century" charset="0"/>
              <a:cs typeface="Century" charset="0"/>
            </a:endParaRPr>
          </a:p>
        </p:txBody>
      </p:sp>
      <p:pic>
        <p:nvPicPr>
          <p:cNvPr id="32771" name="Content Placeholder 3" descr=" RWC mature.psd"/>
          <p:cNvPicPr>
            <a:picLocks noChangeAspect="1"/>
          </p:cNvPicPr>
          <p:nvPr/>
        </p:nvPicPr>
        <p:blipFill>
          <a:blip r:embed="rId3"/>
          <a:srcRect t="-6042" b="-6042"/>
          <a:stretch>
            <a:fillRect/>
          </a:stretch>
        </p:blipFill>
        <p:spPr bwMode="auto">
          <a:xfrm>
            <a:off x="104775" y="1617663"/>
            <a:ext cx="3567113" cy="349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z="1800" smtClean="0">
                <a:solidFill>
                  <a:srgbClr val="FFFFFF"/>
                </a:solidFill>
                <a:latin typeface="Century" pitchFamily="18" charset="0"/>
                <a:cs typeface="Arial" charset="0"/>
              </a:rPr>
              <a:t>Sir Raphael West Cilento. Kt, MD BS LLB</a:t>
            </a:r>
            <a:r>
              <a:rPr lang="en-US" sz="1800" smtClean="0">
                <a:solidFill>
                  <a:srgbClr val="FFFFFF"/>
                </a:solidFill>
                <a:latin typeface="Century" pitchFamily="18" charset="0"/>
              </a:rPr>
              <a:t/>
            </a:r>
            <a:br>
              <a:rPr lang="en-US" sz="1800" smtClean="0">
                <a:solidFill>
                  <a:srgbClr val="FFFFFF"/>
                </a:solidFill>
                <a:latin typeface="Century" pitchFamily="18" charset="0"/>
              </a:rPr>
            </a:br>
            <a:endParaRPr lang="en-US" sz="1800" smtClean="0"/>
          </a:p>
        </p:txBody>
      </p:sp>
      <p:sp>
        <p:nvSpPr>
          <p:cNvPr id="34818" name="Content Placeholder 2"/>
          <p:cNvSpPr>
            <a:spLocks noGrp="1"/>
          </p:cNvSpPr>
          <p:nvPr>
            <p:ph idx="1"/>
          </p:nvPr>
        </p:nvSpPr>
        <p:spPr>
          <a:xfrm>
            <a:off x="3810000" y="1617663"/>
            <a:ext cx="4876800" cy="3876675"/>
          </a:xfrm>
        </p:spPr>
        <p:txBody>
          <a:bodyPr/>
          <a:lstStyle/>
          <a:p>
            <a:r>
              <a:rPr lang="en-US" sz="1600" smtClean="0">
                <a:latin typeface="Century" pitchFamily="18" charset="0"/>
              </a:rPr>
              <a:t>Director of Tropical Hygiene and the Chief Quarantine Officer in Brisbane</a:t>
            </a:r>
          </a:p>
          <a:p>
            <a:endParaRPr lang="en-US" sz="1600" smtClean="0">
              <a:latin typeface="Century" pitchFamily="18" charset="0"/>
            </a:endParaRPr>
          </a:p>
          <a:p>
            <a:r>
              <a:rPr lang="en-US" sz="1600" smtClean="0">
                <a:latin typeface="Century" pitchFamily="18" charset="0"/>
              </a:rPr>
              <a:t>State Director-General of Health and Medical Services and Home Affairs in Queensland. </a:t>
            </a:r>
          </a:p>
          <a:p>
            <a:endParaRPr lang="en-US" sz="1600" smtClean="0">
              <a:latin typeface="Century" pitchFamily="18" charset="0"/>
            </a:endParaRPr>
          </a:p>
          <a:p>
            <a:r>
              <a:rPr lang="en-US" sz="1600" smtClean="0">
                <a:latin typeface="Century" pitchFamily="18" charset="0"/>
              </a:rPr>
              <a:t>major  role in the establishment of a Medical School within the UQ</a:t>
            </a:r>
          </a:p>
          <a:p>
            <a:endParaRPr lang="en-US" sz="1600" smtClean="0">
              <a:latin typeface="Century" pitchFamily="18" charset="0"/>
            </a:endParaRPr>
          </a:p>
          <a:p>
            <a:r>
              <a:rPr lang="en-US" sz="1600" smtClean="0">
                <a:latin typeface="Century" pitchFamily="18" charset="0"/>
              </a:rPr>
              <a:t>aged 42 appointed Knight Bachelor</a:t>
            </a:r>
          </a:p>
          <a:p>
            <a:endParaRPr lang="en-US" sz="1600" smtClean="0">
              <a:latin typeface="Century" pitchFamily="18" charset="0"/>
            </a:endParaRPr>
          </a:p>
          <a:p>
            <a:r>
              <a:rPr lang="en-US" sz="1600" smtClean="0">
                <a:latin typeface="Century" pitchFamily="18" charset="0"/>
              </a:rPr>
              <a:t>aged 46  Barrister of Law</a:t>
            </a:r>
          </a:p>
          <a:p>
            <a:endParaRPr lang="en-US" sz="1600" smtClean="0">
              <a:latin typeface="Century" pitchFamily="18" charset="0"/>
            </a:endParaRPr>
          </a:p>
          <a:p>
            <a:endParaRPr lang="en-US" sz="1600" smtClean="0">
              <a:latin typeface="Century" pitchFamily="18" charset="0"/>
            </a:endParaRPr>
          </a:p>
          <a:p>
            <a:endParaRPr lang="en-US" smtClean="0"/>
          </a:p>
        </p:txBody>
      </p:sp>
      <p:pic>
        <p:nvPicPr>
          <p:cNvPr id="34819" name="Content Placeholder 3" descr=" RWC mature.psd"/>
          <p:cNvPicPr>
            <a:picLocks noChangeAspect="1"/>
          </p:cNvPicPr>
          <p:nvPr/>
        </p:nvPicPr>
        <p:blipFill>
          <a:blip r:embed="rId2"/>
          <a:srcRect t="-6042" b="-6042"/>
          <a:stretch>
            <a:fillRect/>
          </a:stretch>
        </p:blipFill>
        <p:spPr bwMode="auto">
          <a:xfrm>
            <a:off x="104775" y="1617663"/>
            <a:ext cx="3567113" cy="349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274638"/>
            <a:ext cx="8229600" cy="885825"/>
          </a:xfrm>
        </p:spPr>
        <p:txBody>
          <a:bodyPr/>
          <a:lstStyle/>
          <a:p>
            <a:r>
              <a:rPr lang="en-US" sz="1800" smtClean="0">
                <a:solidFill>
                  <a:srgbClr val="FFFFFF"/>
                </a:solidFill>
                <a:latin typeface="Century" pitchFamily="18" charset="0"/>
                <a:cs typeface="Arial" charset="0"/>
              </a:rPr>
              <a:t>Sir Raphael West Cilento. Kt, MD BS LLB</a:t>
            </a:r>
            <a:r>
              <a:rPr lang="en-US" sz="1800" smtClean="0">
                <a:solidFill>
                  <a:srgbClr val="FFFFFF"/>
                </a:solidFill>
                <a:latin typeface="Century" pitchFamily="18" charset="0"/>
              </a:rPr>
              <a:t/>
            </a:r>
            <a:br>
              <a:rPr lang="en-US" sz="1800" smtClean="0">
                <a:solidFill>
                  <a:srgbClr val="FFFFFF"/>
                </a:solidFill>
                <a:latin typeface="Century" pitchFamily="18" charset="0"/>
              </a:rPr>
            </a:br>
            <a:endParaRPr lang="en-US" sz="1800" smtClean="0"/>
          </a:p>
        </p:txBody>
      </p:sp>
      <p:sp>
        <p:nvSpPr>
          <p:cNvPr id="35842" name="Content Placeholder 2"/>
          <p:cNvSpPr>
            <a:spLocks noGrp="1"/>
          </p:cNvSpPr>
          <p:nvPr>
            <p:ph idx="1"/>
          </p:nvPr>
        </p:nvSpPr>
        <p:spPr>
          <a:xfrm>
            <a:off x="3933825" y="2074863"/>
            <a:ext cx="4752975" cy="2786062"/>
          </a:xfrm>
        </p:spPr>
        <p:txBody>
          <a:bodyPr/>
          <a:lstStyle/>
          <a:p>
            <a:r>
              <a:rPr lang="en-US" sz="1600" smtClean="0">
                <a:latin typeface="Century" pitchFamily="18" charset="0"/>
              </a:rPr>
              <a:t>aged 34- 40 (1920-1926), AAMC Reserves</a:t>
            </a:r>
          </a:p>
          <a:p>
            <a:endParaRPr lang="en-US" sz="1600" smtClean="0">
              <a:latin typeface="Century" pitchFamily="18" charset="0"/>
            </a:endParaRPr>
          </a:p>
          <a:p>
            <a:r>
              <a:rPr lang="en-US" sz="1600" smtClean="0">
                <a:latin typeface="Century" pitchFamily="18" charset="0"/>
              </a:rPr>
              <a:t>Hon. Lieut Colonel  1</a:t>
            </a:r>
            <a:r>
              <a:rPr lang="en-US" sz="1600" baseline="30000" smtClean="0">
                <a:latin typeface="Century" pitchFamily="18" charset="0"/>
              </a:rPr>
              <a:t>st</a:t>
            </a:r>
            <a:r>
              <a:rPr lang="en-US" sz="1600" smtClean="0">
                <a:latin typeface="Century" pitchFamily="18" charset="0"/>
              </a:rPr>
              <a:t> MD. 1937</a:t>
            </a:r>
          </a:p>
          <a:p>
            <a:endParaRPr lang="en-US" sz="1600" smtClean="0">
              <a:latin typeface="Century" pitchFamily="18" charset="0"/>
            </a:endParaRPr>
          </a:p>
          <a:p>
            <a:r>
              <a:rPr lang="en-US" sz="1600" smtClean="0">
                <a:latin typeface="Century" pitchFamily="18" charset="0"/>
              </a:rPr>
              <a:t>WWII 1939-1945; Internment, Cairns.</a:t>
            </a:r>
          </a:p>
          <a:p>
            <a:endParaRPr lang="en-US" sz="1600" smtClean="0">
              <a:latin typeface="Century" pitchFamily="18" charset="0"/>
            </a:endParaRPr>
          </a:p>
          <a:p>
            <a:r>
              <a:rPr lang="en-US" sz="1600" smtClean="0">
                <a:latin typeface="Century" pitchFamily="18" charset="0"/>
              </a:rPr>
              <a:t>a</a:t>
            </a:r>
            <a:r>
              <a:rPr lang="en-AU" sz="1600" smtClean="0">
                <a:latin typeface="Century" pitchFamily="18" charset="0"/>
              </a:rPr>
              <a:t>ged 44- 52 (1937-1945), Hon. Professor Social and Tropical Medicine, University of Queensland</a:t>
            </a:r>
            <a:endParaRPr lang="en-US" sz="1600" smtClean="0">
              <a:latin typeface="Century" pitchFamily="18" charset="0"/>
            </a:endParaRPr>
          </a:p>
          <a:p>
            <a:endParaRPr lang="en-US" sz="1600" smtClean="0">
              <a:latin typeface="Century" pitchFamily="18" charset="0"/>
            </a:endParaRPr>
          </a:p>
        </p:txBody>
      </p:sp>
      <p:pic>
        <p:nvPicPr>
          <p:cNvPr id="35843" name="Content Placeholder 3" descr=" RWC mature.psd"/>
          <p:cNvPicPr>
            <a:picLocks noChangeAspect="1"/>
          </p:cNvPicPr>
          <p:nvPr/>
        </p:nvPicPr>
        <p:blipFill>
          <a:blip r:embed="rId2"/>
          <a:srcRect t="-6042" b="-6042"/>
          <a:stretch>
            <a:fillRect/>
          </a:stretch>
        </p:blipFill>
        <p:spPr bwMode="auto">
          <a:xfrm>
            <a:off x="104775" y="1617663"/>
            <a:ext cx="3567113" cy="349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z="1800" smtClean="0">
                <a:solidFill>
                  <a:srgbClr val="FFFFFF"/>
                </a:solidFill>
                <a:latin typeface="Century" pitchFamily="18" charset="0"/>
                <a:cs typeface="Arial" charset="0"/>
              </a:rPr>
              <a:t>Sir Raphael West Cilento. Kt, MD BS LLB</a:t>
            </a:r>
            <a:endParaRPr lang="en-US" sz="1800" smtClean="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AU" sz="1600" dirty="0">
                <a:solidFill>
                  <a:srgbClr val="FFFFFF"/>
                </a:solidFill>
                <a:latin typeface="Century"/>
                <a:cs typeface="Century"/>
              </a:rPr>
              <a:t>“As Director General of Health and Medical Services he was believed by the organised medical profession to be involved in the destruction of the powers of the honorary doctors in the public hospital system. “</a:t>
            </a:r>
            <a:br>
              <a:rPr lang="en-AU" sz="1600" dirty="0">
                <a:solidFill>
                  <a:srgbClr val="FFFFFF"/>
                </a:solidFill>
                <a:latin typeface="Century"/>
                <a:cs typeface="Century"/>
              </a:rPr>
            </a:br>
            <a:endParaRPr lang="en-AU" sz="1600" dirty="0" smtClean="0">
              <a:solidFill>
                <a:srgbClr val="FFFFFF"/>
              </a:solidFill>
              <a:latin typeface="Century"/>
              <a:cs typeface="Century"/>
            </a:endParaRPr>
          </a:p>
          <a:p>
            <a:pPr fontAlgn="auto">
              <a:spcAft>
                <a:spcPts val="0"/>
              </a:spcAft>
              <a:buFont typeface="Arial" pitchFamily="34" charset="0"/>
              <a:buChar char="•"/>
              <a:defRPr/>
            </a:pPr>
            <a:r>
              <a:rPr lang="en-AU" sz="1600" dirty="0">
                <a:solidFill>
                  <a:srgbClr val="FFFFFF"/>
                </a:solidFill>
                <a:latin typeface="Century"/>
                <a:cs typeface="Century"/>
              </a:rPr>
              <a:t/>
            </a:r>
            <a:br>
              <a:rPr lang="en-AU" sz="1600" dirty="0">
                <a:solidFill>
                  <a:srgbClr val="FFFFFF"/>
                </a:solidFill>
                <a:latin typeface="Century"/>
                <a:cs typeface="Century"/>
              </a:rPr>
            </a:br>
            <a:r>
              <a:rPr lang="en-AU" sz="1600" dirty="0">
                <a:solidFill>
                  <a:srgbClr val="FFFFFF"/>
                </a:solidFill>
                <a:latin typeface="Century"/>
                <a:cs typeface="Century"/>
              </a:rPr>
              <a:t>“As a public servant advising the Commonwealth government he produced an administrative structure for one of the earliest attempts to introduce national sickness insurance into Australia.” </a:t>
            </a:r>
            <a:br>
              <a:rPr lang="en-AU" sz="1600" dirty="0">
                <a:solidFill>
                  <a:srgbClr val="FFFFFF"/>
                </a:solidFill>
                <a:latin typeface="Century"/>
                <a:cs typeface="Century"/>
              </a:rPr>
            </a:br>
            <a:endParaRPr lang="en-AU" sz="1600" dirty="0" smtClean="0">
              <a:solidFill>
                <a:srgbClr val="FFFFFF"/>
              </a:solidFill>
              <a:latin typeface="Century"/>
              <a:cs typeface="Century"/>
            </a:endParaRPr>
          </a:p>
          <a:p>
            <a:pPr fontAlgn="auto">
              <a:spcAft>
                <a:spcPts val="0"/>
              </a:spcAft>
              <a:buFont typeface="Arial" pitchFamily="34" charset="0"/>
              <a:buChar char="•"/>
              <a:defRPr/>
            </a:pPr>
            <a:r>
              <a:rPr lang="en-AU" sz="1600" dirty="0">
                <a:solidFill>
                  <a:srgbClr val="FFFFFF"/>
                </a:solidFill>
                <a:latin typeface="Century"/>
                <a:cs typeface="Century"/>
              </a:rPr>
              <a:t/>
            </a:r>
            <a:br>
              <a:rPr lang="en-AU" sz="1600" dirty="0">
                <a:solidFill>
                  <a:srgbClr val="FFFFFF"/>
                </a:solidFill>
                <a:latin typeface="Century"/>
                <a:cs typeface="Century"/>
              </a:rPr>
            </a:br>
            <a:r>
              <a:rPr lang="en-AU" sz="1600" dirty="0">
                <a:solidFill>
                  <a:srgbClr val="FFFFFF"/>
                </a:solidFill>
                <a:latin typeface="Century"/>
                <a:cs typeface="Century"/>
              </a:rPr>
              <a:t>“The profession's resentment of the government's intrusion into this area was directed at Cilento personally.” </a:t>
            </a:r>
            <a:br>
              <a:rPr lang="en-AU" sz="1600" dirty="0">
                <a:solidFill>
                  <a:srgbClr val="FFFFFF"/>
                </a:solidFill>
                <a:latin typeface="Century"/>
                <a:cs typeface="Century"/>
              </a:rPr>
            </a:br>
            <a:endParaRPr lang="en-AU" sz="1600" dirty="0" smtClean="0">
              <a:solidFill>
                <a:srgbClr val="FFFFFF"/>
              </a:solidFill>
              <a:latin typeface="Century"/>
              <a:cs typeface="Century"/>
            </a:endParaRPr>
          </a:p>
          <a:p>
            <a:pPr algn="ctr" fontAlgn="auto">
              <a:spcAft>
                <a:spcPts val="0"/>
              </a:spcAft>
              <a:buFont typeface="Arial" pitchFamily="34" charset="0"/>
              <a:buChar char="•"/>
              <a:defRPr/>
            </a:pPr>
            <a:r>
              <a:rPr lang="en-AU" sz="1600" dirty="0">
                <a:solidFill>
                  <a:srgbClr val="FFFFFF"/>
                </a:solidFill>
                <a:latin typeface="Century"/>
                <a:cs typeface="Century"/>
              </a:rPr>
              <a:t/>
            </a:r>
            <a:br>
              <a:rPr lang="en-AU" sz="1600" dirty="0">
                <a:solidFill>
                  <a:srgbClr val="FFFFFF"/>
                </a:solidFill>
                <a:latin typeface="Century"/>
                <a:cs typeface="Century"/>
              </a:rPr>
            </a:br>
            <a:r>
              <a:rPr lang="en-AU" sz="2400" dirty="0">
                <a:solidFill>
                  <a:srgbClr val="FFFF00"/>
                </a:solidFill>
                <a:latin typeface="Century"/>
                <a:cs typeface="Century"/>
              </a:rPr>
              <a:t>“Reasons are given why this was both odious and unjust.”</a:t>
            </a:r>
            <a:br>
              <a:rPr lang="en-AU" sz="2400" dirty="0">
                <a:solidFill>
                  <a:srgbClr val="FFFF00"/>
                </a:solidFill>
                <a:latin typeface="Century"/>
                <a:cs typeface="Century"/>
              </a:rPr>
            </a:b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1800" smtClean="0">
                <a:solidFill>
                  <a:srgbClr val="FFFFFF"/>
                </a:solidFill>
                <a:latin typeface="Century" pitchFamily="18" charset="0"/>
                <a:cs typeface="Arial" charset="0"/>
              </a:rPr>
              <a:t>Sir Raphael West Cilento. Kt, MD BS LLB</a:t>
            </a:r>
            <a:r>
              <a:rPr lang="en-US" sz="1800" smtClean="0">
                <a:solidFill>
                  <a:srgbClr val="FFFFFF"/>
                </a:solidFill>
                <a:latin typeface="Century" pitchFamily="18" charset="0"/>
              </a:rPr>
              <a:t/>
            </a:r>
            <a:br>
              <a:rPr lang="en-US" sz="1800" smtClean="0">
                <a:solidFill>
                  <a:srgbClr val="FFFFFF"/>
                </a:solidFill>
                <a:latin typeface="Century" pitchFamily="18" charset="0"/>
              </a:rPr>
            </a:br>
            <a:endParaRPr lang="en-US" sz="1800" smtClean="0"/>
          </a:p>
        </p:txBody>
      </p:sp>
      <p:sp>
        <p:nvSpPr>
          <p:cNvPr id="3" name="Content Placeholder 2"/>
          <p:cNvSpPr>
            <a:spLocks noGrp="1"/>
          </p:cNvSpPr>
          <p:nvPr>
            <p:ph idx="1"/>
          </p:nvPr>
        </p:nvSpPr>
        <p:spPr>
          <a:xfrm>
            <a:off x="457200" y="1216025"/>
            <a:ext cx="8229600" cy="5400675"/>
          </a:xfrm>
        </p:spPr>
        <p:txBody>
          <a:bodyPr rtlCol="0">
            <a:normAutofit fontScale="92500" lnSpcReduction="10000"/>
          </a:bodyPr>
          <a:lstStyle/>
          <a:p>
            <a:pPr fontAlgn="auto">
              <a:spcAft>
                <a:spcPts val="0"/>
              </a:spcAft>
              <a:buFont typeface="Arial" pitchFamily="34" charset="0"/>
              <a:buChar char="•"/>
              <a:defRPr/>
            </a:pPr>
            <a:r>
              <a:rPr lang="en-US" sz="1600" dirty="0">
                <a:latin typeface="Century"/>
                <a:cs typeface="Century"/>
              </a:rPr>
              <a:t>a</a:t>
            </a:r>
            <a:r>
              <a:rPr lang="en-US" sz="1600" dirty="0" smtClean="0">
                <a:latin typeface="Century"/>
                <a:cs typeface="Century"/>
              </a:rPr>
              <a:t>ged 52,in 1945:</a:t>
            </a:r>
          </a:p>
          <a:p>
            <a:pPr fontAlgn="auto">
              <a:spcAft>
                <a:spcPts val="0"/>
              </a:spcAft>
              <a:buFont typeface="Arial" pitchFamily="34" charset="0"/>
              <a:buChar char="•"/>
              <a:defRPr/>
            </a:pPr>
            <a:endParaRPr lang="en-US" sz="1600" dirty="0" smtClean="0">
              <a:latin typeface="Century"/>
              <a:cs typeface="Century"/>
            </a:endParaRPr>
          </a:p>
          <a:p>
            <a:pPr fontAlgn="auto">
              <a:spcAft>
                <a:spcPts val="0"/>
              </a:spcAft>
              <a:buFont typeface="Arial" pitchFamily="34" charset="0"/>
              <a:buChar char="•"/>
              <a:defRPr/>
            </a:pPr>
            <a:r>
              <a:rPr lang="en-AU" sz="1600" dirty="0" smtClean="0">
                <a:latin typeface="Century"/>
                <a:cs typeface="Century"/>
              </a:rPr>
              <a:t>“No </a:t>
            </a:r>
            <a:r>
              <a:rPr lang="en-AU" sz="1600" dirty="0">
                <a:latin typeface="Century"/>
                <a:cs typeface="Century"/>
              </a:rPr>
              <a:t>one seemed to want him in Australia but he knew that with war in Europe about to end there was urgent work to be done in the war zones if postwar epidemics were not to take an even greater toll of life than hostilities had done.”</a:t>
            </a:r>
            <a:br>
              <a:rPr lang="en-AU" sz="1600" dirty="0">
                <a:latin typeface="Century"/>
                <a:cs typeface="Century"/>
              </a:rPr>
            </a:br>
            <a:endParaRPr lang="en-AU" sz="1600" dirty="0" smtClean="0">
              <a:latin typeface="Century"/>
              <a:cs typeface="Century"/>
            </a:endParaRPr>
          </a:p>
          <a:p>
            <a:pPr fontAlgn="auto">
              <a:spcAft>
                <a:spcPts val="0"/>
              </a:spcAft>
              <a:buFont typeface="Arial" pitchFamily="34" charset="0"/>
              <a:buChar char="•"/>
              <a:defRPr/>
            </a:pPr>
            <a:endParaRPr lang="en-AU" sz="1600" dirty="0" smtClean="0">
              <a:latin typeface="Century"/>
              <a:cs typeface="Century"/>
            </a:endParaRPr>
          </a:p>
          <a:p>
            <a:pPr fontAlgn="auto">
              <a:spcAft>
                <a:spcPts val="0"/>
              </a:spcAft>
              <a:buFont typeface="Arial" pitchFamily="34" charset="0"/>
              <a:buChar char="•"/>
              <a:defRPr/>
            </a:pPr>
            <a:endParaRPr lang="en-AU" sz="1600" dirty="0" smtClean="0">
              <a:latin typeface="Century"/>
              <a:cs typeface="Century"/>
            </a:endParaRPr>
          </a:p>
          <a:p>
            <a:pPr fontAlgn="auto">
              <a:spcAft>
                <a:spcPts val="0"/>
              </a:spcAft>
              <a:buFont typeface="Arial" pitchFamily="34" charset="0"/>
              <a:buChar char="•"/>
              <a:defRPr/>
            </a:pPr>
            <a:endParaRPr lang="en-AU" sz="1600" dirty="0" smtClean="0">
              <a:latin typeface="Century"/>
              <a:cs typeface="Century"/>
            </a:endParaRPr>
          </a:p>
          <a:p>
            <a:pPr fontAlgn="auto">
              <a:spcAft>
                <a:spcPts val="0"/>
              </a:spcAft>
              <a:buFont typeface="Arial" pitchFamily="34" charset="0"/>
              <a:buChar char="•"/>
              <a:defRPr/>
            </a:pPr>
            <a:r>
              <a:rPr lang="en-AU" sz="1600" dirty="0" smtClean="0">
                <a:latin typeface="Century"/>
                <a:cs typeface="Century"/>
              </a:rPr>
              <a:t>“The </a:t>
            </a:r>
            <a:r>
              <a:rPr lang="en-AU" sz="1600" dirty="0">
                <a:latin typeface="Century"/>
                <a:cs typeface="Century"/>
              </a:rPr>
              <a:t>request for his services had come from the United States government to the Commonwealth authorities and they in turn had asked the Queensland government to allow Cilento twelve months' leave of absence for the task</a:t>
            </a:r>
            <a:r>
              <a:rPr lang="en-AU" sz="1600" dirty="0" smtClean="0">
                <a:latin typeface="Century"/>
                <a:cs typeface="Century"/>
              </a:rPr>
              <a:t>.” </a:t>
            </a:r>
            <a:r>
              <a:rPr lang="en-AU" sz="1600" dirty="0">
                <a:latin typeface="Century"/>
                <a:cs typeface="Century"/>
              </a:rPr>
              <a:t/>
            </a:r>
            <a:br>
              <a:rPr lang="en-AU" sz="1600" dirty="0">
                <a:latin typeface="Century"/>
                <a:cs typeface="Century"/>
              </a:rPr>
            </a:br>
            <a:endParaRPr lang="en-AU" sz="1600" dirty="0" smtClean="0">
              <a:latin typeface="Century"/>
              <a:cs typeface="Century"/>
            </a:endParaRPr>
          </a:p>
          <a:p>
            <a:pPr fontAlgn="auto">
              <a:spcAft>
                <a:spcPts val="0"/>
              </a:spcAft>
              <a:buFont typeface="Arial" pitchFamily="34" charset="0"/>
              <a:buChar char="•"/>
              <a:defRPr/>
            </a:pPr>
            <a:endParaRPr lang="en-AU" sz="1600" dirty="0" smtClean="0">
              <a:latin typeface="Century"/>
              <a:cs typeface="Century"/>
            </a:endParaRPr>
          </a:p>
          <a:p>
            <a:pPr fontAlgn="auto">
              <a:spcAft>
                <a:spcPts val="0"/>
              </a:spcAft>
              <a:buFont typeface="Arial" pitchFamily="34" charset="0"/>
              <a:buChar char="•"/>
              <a:defRPr/>
            </a:pPr>
            <a:endParaRPr lang="en-AU" sz="1600" dirty="0" smtClean="0">
              <a:latin typeface="Century"/>
              <a:cs typeface="Century"/>
            </a:endParaRPr>
          </a:p>
          <a:p>
            <a:pPr fontAlgn="auto">
              <a:spcAft>
                <a:spcPts val="0"/>
              </a:spcAft>
              <a:buFont typeface="Arial" pitchFamily="34" charset="0"/>
              <a:buChar char="•"/>
              <a:defRPr/>
            </a:pPr>
            <a:endParaRPr lang="en-AU" sz="1600" dirty="0" smtClean="0">
              <a:latin typeface="Century"/>
              <a:cs typeface="Century"/>
            </a:endParaRPr>
          </a:p>
          <a:p>
            <a:pPr fontAlgn="auto">
              <a:spcAft>
                <a:spcPts val="0"/>
              </a:spcAft>
              <a:buFont typeface="Arial" pitchFamily="34" charset="0"/>
              <a:buChar char="•"/>
              <a:defRPr/>
            </a:pPr>
            <a:r>
              <a:rPr lang="en-AU" sz="1600" dirty="0" smtClean="0">
                <a:latin typeface="Century"/>
                <a:cs typeface="Century"/>
              </a:rPr>
              <a:t>“</a:t>
            </a:r>
            <a:r>
              <a:rPr lang="en-AU" sz="1600" dirty="0">
                <a:latin typeface="Century"/>
                <a:cs typeface="Century"/>
              </a:rPr>
              <a:t>He was therefore delighted to receive and accept an invitation from the United Nations Relief and Rehabilitation Administration to become, under its aegis, malariologist in chief to the Balkans</a:t>
            </a:r>
            <a:r>
              <a:rPr lang="en-AU" sz="1600" dirty="0" smtClean="0">
                <a:latin typeface="Century"/>
                <a:cs typeface="Century"/>
              </a:rPr>
              <a:t>.” </a:t>
            </a:r>
            <a:r>
              <a:rPr lang="en-AU" sz="1600" dirty="0">
                <a:latin typeface="Century"/>
                <a:cs typeface="Century"/>
              </a:rPr>
              <a:t/>
            </a:r>
            <a:br>
              <a:rPr lang="en-AU" sz="1600" dirty="0">
                <a:latin typeface="Century"/>
                <a:cs typeface="Century"/>
              </a:rPr>
            </a:br>
            <a:r>
              <a:rPr lang="en-AU" sz="1600" dirty="0">
                <a:latin typeface="Century"/>
                <a:cs typeface="Century"/>
              </a:rPr>
              <a:t/>
            </a:r>
            <a:br>
              <a:rPr lang="en-AU" sz="1600" dirty="0">
                <a:latin typeface="Century"/>
                <a:cs typeface="Century"/>
              </a:rPr>
            </a:br>
            <a:r>
              <a:rPr lang="en-AU" sz="1600" dirty="0">
                <a:latin typeface="Century"/>
                <a:cs typeface="Century"/>
              </a:rPr>
              <a:t/>
            </a:r>
            <a:br>
              <a:rPr lang="en-AU" sz="1600" dirty="0">
                <a:latin typeface="Century"/>
                <a:cs typeface="Century"/>
              </a:rPr>
            </a:br>
            <a:endParaRPr lang="en-US" sz="1600" dirty="0">
              <a:latin typeface="Century"/>
              <a:cs typeface="Century"/>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ctrTitle"/>
          </p:nvPr>
        </p:nvSpPr>
        <p:spPr>
          <a:xfrm>
            <a:off x="685800" y="314325"/>
            <a:ext cx="7772400" cy="6151563"/>
          </a:xfrm>
        </p:spPr>
        <p:txBody>
          <a:bodyPr/>
          <a:lstStyle/>
          <a:p>
            <a:r>
              <a:rPr lang="en-US" sz="1200" smtClean="0">
                <a:latin typeface="Century" pitchFamily="18" charset="0"/>
              </a:rPr>
              <a:t> </a:t>
            </a:r>
          </a:p>
        </p:txBody>
      </p:sp>
      <p:sp>
        <p:nvSpPr>
          <p:cNvPr id="8" name="Subtitle 7"/>
          <p:cNvSpPr>
            <a:spLocks noGrp="1"/>
          </p:cNvSpPr>
          <p:nvPr>
            <p:ph type="subTitle" idx="1"/>
          </p:nvPr>
        </p:nvSpPr>
        <p:spPr>
          <a:xfrm>
            <a:off x="1371600" y="536575"/>
            <a:ext cx="6400800" cy="5207000"/>
          </a:xfrm>
        </p:spPr>
        <p:txBody>
          <a:bodyPr rtlCol="0">
            <a:normAutofit lnSpcReduction="10000"/>
          </a:bodyPr>
          <a:lstStyle/>
          <a:p>
            <a:pPr fontAlgn="auto">
              <a:spcAft>
                <a:spcPts val="0"/>
              </a:spcAft>
              <a:buFont typeface="Arial" pitchFamily="34" charset="0"/>
              <a:buNone/>
              <a:defRPr/>
            </a:pPr>
            <a:r>
              <a:rPr lang="en-US" sz="1800" dirty="0" smtClean="0">
                <a:solidFill>
                  <a:srgbClr val="FFFF00"/>
                </a:solidFill>
              </a:rPr>
              <a:t>Field Marshal Bernard Law MONTGOMERY</a:t>
            </a:r>
          </a:p>
          <a:p>
            <a:pPr fontAlgn="auto">
              <a:spcAft>
                <a:spcPts val="0"/>
              </a:spcAft>
              <a:buFont typeface="Arial" pitchFamily="34" charset="0"/>
              <a:buNone/>
              <a:defRPr/>
            </a:pPr>
            <a:r>
              <a:rPr lang="en-US" sz="1800" dirty="0" smtClean="0"/>
              <a:t>1</a:t>
            </a:r>
            <a:r>
              <a:rPr lang="en-US" sz="1800" baseline="30000" dirty="0" smtClean="0"/>
              <a:t>st</a:t>
            </a:r>
            <a:r>
              <a:rPr lang="en-US" sz="1800" dirty="0" smtClean="0"/>
              <a:t> Viscount Montgomery of Alamein</a:t>
            </a:r>
          </a:p>
          <a:p>
            <a:pPr fontAlgn="auto">
              <a:spcAft>
                <a:spcPts val="0"/>
              </a:spcAft>
              <a:buFont typeface="Arial" pitchFamily="34" charset="0"/>
              <a:buNone/>
              <a:defRPr/>
            </a:pPr>
            <a:r>
              <a:rPr lang="en-US" sz="1800" dirty="0" smtClean="0"/>
              <a:t>KC, GCB,DSO,PC</a:t>
            </a:r>
          </a:p>
          <a:p>
            <a:pPr fontAlgn="auto">
              <a:spcAft>
                <a:spcPts val="0"/>
              </a:spcAft>
              <a:buFont typeface="Arial" pitchFamily="34" charset="0"/>
              <a:buNone/>
              <a:defRPr/>
            </a:pPr>
            <a:endParaRPr lang="en-US" sz="1800" dirty="0"/>
          </a:p>
          <a:p>
            <a:pPr fontAlgn="auto">
              <a:spcAft>
                <a:spcPts val="0"/>
              </a:spcAft>
              <a:buFont typeface="Arial" pitchFamily="34" charset="0"/>
              <a:buNone/>
              <a:defRPr/>
            </a:pPr>
            <a:r>
              <a:rPr lang="en-US" sz="1800" dirty="0" smtClean="0">
                <a:solidFill>
                  <a:srgbClr val="FFFF00"/>
                </a:solidFill>
              </a:rPr>
              <a:t>Brigadier Sir Hugh William CAIRNS</a:t>
            </a:r>
          </a:p>
          <a:p>
            <a:pPr fontAlgn="auto">
              <a:spcAft>
                <a:spcPts val="0"/>
              </a:spcAft>
              <a:buFont typeface="Arial" pitchFamily="34" charset="0"/>
              <a:buNone/>
              <a:defRPr/>
            </a:pPr>
            <a:r>
              <a:rPr lang="en-US" sz="1800" dirty="0" smtClean="0"/>
              <a:t>MB BS Adelaide 1917. DM, FRCS</a:t>
            </a:r>
          </a:p>
          <a:p>
            <a:pPr fontAlgn="auto">
              <a:spcAft>
                <a:spcPts val="0"/>
              </a:spcAft>
              <a:buFont typeface="Arial" pitchFamily="34" charset="0"/>
              <a:buNone/>
              <a:defRPr/>
            </a:pPr>
            <a:r>
              <a:rPr lang="en-US" sz="1800" dirty="0" smtClean="0"/>
              <a:t>KBE</a:t>
            </a:r>
          </a:p>
          <a:p>
            <a:pPr fontAlgn="auto">
              <a:spcAft>
                <a:spcPts val="0"/>
              </a:spcAft>
              <a:buFont typeface="Arial" pitchFamily="34" charset="0"/>
              <a:buNone/>
              <a:defRPr/>
            </a:pPr>
            <a:endParaRPr lang="en-US" sz="1800" dirty="0"/>
          </a:p>
          <a:p>
            <a:pPr fontAlgn="auto">
              <a:spcAft>
                <a:spcPts val="0"/>
              </a:spcAft>
              <a:buFont typeface="Arial" pitchFamily="34" charset="0"/>
              <a:buNone/>
              <a:defRPr/>
            </a:pPr>
            <a:r>
              <a:rPr lang="en-US" sz="1800" dirty="0" smtClean="0">
                <a:solidFill>
                  <a:srgbClr val="FFFF00"/>
                </a:solidFill>
              </a:rPr>
              <a:t>Baron Howard Walter FLOREY</a:t>
            </a:r>
          </a:p>
          <a:p>
            <a:pPr fontAlgn="auto">
              <a:spcAft>
                <a:spcPts val="0"/>
              </a:spcAft>
              <a:buFont typeface="Arial" pitchFamily="34" charset="0"/>
              <a:buNone/>
              <a:defRPr/>
            </a:pPr>
            <a:r>
              <a:rPr lang="en-US" sz="1800" dirty="0" smtClean="0"/>
              <a:t>MB BS Adelaide 1921. FRS,FRCP</a:t>
            </a:r>
          </a:p>
          <a:p>
            <a:pPr fontAlgn="auto">
              <a:spcAft>
                <a:spcPts val="0"/>
              </a:spcAft>
              <a:buFont typeface="Arial" pitchFamily="34" charset="0"/>
              <a:buNone/>
              <a:defRPr/>
            </a:pPr>
            <a:r>
              <a:rPr lang="en-US" sz="1800" dirty="0" smtClean="0"/>
              <a:t>OM</a:t>
            </a:r>
          </a:p>
          <a:p>
            <a:pPr fontAlgn="auto">
              <a:spcAft>
                <a:spcPts val="0"/>
              </a:spcAft>
              <a:buFont typeface="Arial" pitchFamily="34" charset="0"/>
              <a:buNone/>
              <a:defRPr/>
            </a:pPr>
            <a:endParaRPr lang="en-US" sz="1800" dirty="0"/>
          </a:p>
          <a:p>
            <a:pPr fontAlgn="auto">
              <a:spcAft>
                <a:spcPts val="0"/>
              </a:spcAft>
              <a:buFont typeface="Arial" pitchFamily="34" charset="0"/>
              <a:buNone/>
              <a:defRPr/>
            </a:pPr>
            <a:r>
              <a:rPr lang="en-US" sz="1800" dirty="0" smtClean="0">
                <a:solidFill>
                  <a:srgbClr val="FFFF00"/>
                </a:solidFill>
              </a:rPr>
              <a:t>Sir Raphael West CILENTO</a:t>
            </a:r>
          </a:p>
          <a:p>
            <a:pPr fontAlgn="auto">
              <a:spcAft>
                <a:spcPts val="0"/>
              </a:spcAft>
              <a:buFont typeface="Arial" pitchFamily="34" charset="0"/>
              <a:buNone/>
              <a:defRPr/>
            </a:pPr>
            <a:r>
              <a:rPr lang="en-US" sz="1800" dirty="0" smtClean="0"/>
              <a:t>MB BS Adelaide 1918.MD, DTM&amp;H (</a:t>
            </a:r>
            <a:r>
              <a:rPr lang="en-US" sz="1800" dirty="0" err="1" smtClean="0"/>
              <a:t>Eng</a:t>
            </a:r>
            <a:r>
              <a:rPr lang="en-US" sz="1800" dirty="0" smtClean="0"/>
              <a:t>), </a:t>
            </a:r>
            <a:r>
              <a:rPr lang="nb-NO" sz="1800" dirty="0" err="1"/>
              <a:t>F.R.San.I</a:t>
            </a:r>
            <a:r>
              <a:rPr lang="nb-NO" sz="1800" dirty="0"/>
              <a:t>. (</a:t>
            </a:r>
            <a:r>
              <a:rPr lang="nb-NO" sz="1800" dirty="0" err="1"/>
              <a:t>Lond</a:t>
            </a:r>
            <a:r>
              <a:rPr lang="nb-NO" sz="1800" dirty="0"/>
              <a:t>.) </a:t>
            </a:r>
          </a:p>
          <a:p>
            <a:pPr fontAlgn="auto">
              <a:spcAft>
                <a:spcPts val="0"/>
              </a:spcAft>
              <a:buFont typeface="Arial" pitchFamily="34" charset="0"/>
              <a:buNone/>
              <a:defRPr/>
            </a:pPr>
            <a:r>
              <a:rPr lang="en-US" sz="1800" dirty="0" smtClean="0"/>
              <a:t>Barrister-at-Law</a:t>
            </a:r>
          </a:p>
          <a:p>
            <a:pPr fontAlgn="auto">
              <a:spcAft>
                <a:spcPts val="0"/>
              </a:spcAft>
              <a:buFont typeface="Arial" pitchFamily="34" charset="0"/>
              <a:buNone/>
              <a:defRPr/>
            </a:pPr>
            <a:r>
              <a:rPr lang="en-US" sz="1800" dirty="0" err="1" smtClean="0"/>
              <a:t>Kt</a:t>
            </a:r>
            <a:endParaRPr lang="en-US" sz="1800" dirty="0"/>
          </a:p>
        </p:txBody>
      </p:sp>
      <p:pic>
        <p:nvPicPr>
          <p:cNvPr id="38915" name="Picture 3" descr="CAIRNS H W.png"/>
          <p:cNvPicPr>
            <a:picLocks noChangeAspect="1"/>
          </p:cNvPicPr>
          <p:nvPr/>
        </p:nvPicPr>
        <p:blipFill>
          <a:blip r:embed="rId3"/>
          <a:srcRect/>
          <a:stretch>
            <a:fillRect/>
          </a:stretch>
        </p:blipFill>
        <p:spPr bwMode="auto">
          <a:xfrm>
            <a:off x="7351713" y="0"/>
            <a:ext cx="1792287" cy="2379663"/>
          </a:xfrm>
          <a:prstGeom prst="rect">
            <a:avLst/>
          </a:prstGeom>
          <a:noFill/>
          <a:ln w="9525">
            <a:noFill/>
            <a:miter lim="800000"/>
            <a:headEnd/>
            <a:tailEnd/>
          </a:ln>
        </p:spPr>
      </p:pic>
      <p:pic>
        <p:nvPicPr>
          <p:cNvPr id="38916" name="Content Placeholder 3" descr=" RWC mature.psd"/>
          <p:cNvPicPr>
            <a:picLocks noChangeAspect="1"/>
          </p:cNvPicPr>
          <p:nvPr/>
        </p:nvPicPr>
        <p:blipFill>
          <a:blip r:embed="rId4"/>
          <a:srcRect t="-6042" b="-6042"/>
          <a:stretch>
            <a:fillRect/>
          </a:stretch>
        </p:blipFill>
        <p:spPr bwMode="auto">
          <a:xfrm>
            <a:off x="6851650" y="4613275"/>
            <a:ext cx="2292350" cy="2244725"/>
          </a:xfrm>
          <a:prstGeom prst="rect">
            <a:avLst/>
          </a:prstGeom>
          <a:noFill/>
          <a:ln w="9525">
            <a:noFill/>
            <a:miter lim="800000"/>
            <a:headEnd/>
            <a:tailEnd/>
          </a:ln>
        </p:spPr>
      </p:pic>
      <p:pic>
        <p:nvPicPr>
          <p:cNvPr id="38917" name="Picture 5" descr="Florey .jpg"/>
          <p:cNvPicPr>
            <a:picLocks noChangeAspect="1"/>
          </p:cNvPicPr>
          <p:nvPr/>
        </p:nvPicPr>
        <p:blipFill>
          <a:blip r:embed="rId5"/>
          <a:srcRect/>
          <a:stretch>
            <a:fillRect/>
          </a:stretch>
        </p:blipFill>
        <p:spPr bwMode="auto">
          <a:xfrm>
            <a:off x="0" y="4392613"/>
            <a:ext cx="1736725" cy="2465387"/>
          </a:xfrm>
          <a:prstGeom prst="rect">
            <a:avLst/>
          </a:prstGeom>
          <a:noFill/>
          <a:ln w="9525">
            <a:noFill/>
            <a:miter lim="800000"/>
            <a:headEnd/>
            <a:tailEnd/>
          </a:ln>
        </p:spPr>
      </p:pic>
      <p:pic>
        <p:nvPicPr>
          <p:cNvPr id="38918" name="Picture 6" descr="Montgomery.jpg"/>
          <p:cNvPicPr>
            <a:picLocks noChangeAspect="1"/>
          </p:cNvPicPr>
          <p:nvPr/>
        </p:nvPicPr>
        <p:blipFill>
          <a:blip r:embed="rId6"/>
          <a:srcRect/>
          <a:stretch>
            <a:fillRect/>
          </a:stretch>
        </p:blipFill>
        <p:spPr bwMode="auto">
          <a:xfrm>
            <a:off x="0" y="0"/>
            <a:ext cx="1736725" cy="237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2000" dirty="0" smtClean="0">
                <a:solidFill>
                  <a:srgbClr val="FFFF00"/>
                </a:solidFill>
                <a:latin typeface="Century"/>
                <a:cs typeface="Century"/>
              </a:rPr>
              <a:t/>
            </a:r>
            <a:br>
              <a:rPr lang="en-US" sz="2000" dirty="0" smtClean="0">
                <a:solidFill>
                  <a:srgbClr val="FFFF00"/>
                </a:solidFill>
                <a:latin typeface="Century"/>
                <a:cs typeface="Century"/>
              </a:rPr>
            </a:br>
            <a:r>
              <a:rPr lang="en-US" sz="2000" dirty="0">
                <a:solidFill>
                  <a:srgbClr val="FFFF00"/>
                </a:solidFill>
                <a:latin typeface="Century"/>
                <a:cs typeface="Century"/>
              </a:rPr>
              <a:t/>
            </a:r>
            <a:br>
              <a:rPr lang="en-US" sz="2000" dirty="0">
                <a:solidFill>
                  <a:srgbClr val="FFFF00"/>
                </a:solidFill>
                <a:latin typeface="Century"/>
                <a:cs typeface="Century"/>
              </a:rPr>
            </a:br>
            <a:r>
              <a:rPr lang="en-US" sz="2000" dirty="0" smtClean="0">
                <a:solidFill>
                  <a:srgbClr val="FFFF00"/>
                </a:solidFill>
                <a:latin typeface="Century"/>
                <a:cs typeface="Century"/>
              </a:rPr>
              <a:t/>
            </a:r>
            <a:br>
              <a:rPr lang="en-US" sz="2000" dirty="0" smtClean="0">
                <a:solidFill>
                  <a:srgbClr val="FFFF00"/>
                </a:solidFill>
                <a:latin typeface="Century"/>
                <a:cs typeface="Century"/>
              </a:rPr>
            </a:br>
            <a:r>
              <a:rPr lang="en-US" sz="2000" dirty="0">
                <a:solidFill>
                  <a:srgbClr val="FFFF00"/>
                </a:solidFill>
                <a:latin typeface="Century"/>
                <a:cs typeface="Century"/>
              </a:rPr>
              <a:t/>
            </a:r>
            <a:br>
              <a:rPr lang="en-US" sz="2000" dirty="0">
                <a:solidFill>
                  <a:srgbClr val="FFFF00"/>
                </a:solidFill>
                <a:latin typeface="Century"/>
                <a:cs typeface="Century"/>
              </a:rPr>
            </a:br>
            <a:r>
              <a:rPr lang="en-US" sz="2000" dirty="0" smtClean="0">
                <a:solidFill>
                  <a:srgbClr val="FFFFFF"/>
                </a:solidFill>
                <a:latin typeface="Century"/>
                <a:cs typeface="Century"/>
              </a:rPr>
              <a:t>Sir </a:t>
            </a:r>
            <a:r>
              <a:rPr lang="en-US" sz="2000" dirty="0">
                <a:solidFill>
                  <a:srgbClr val="FFFFFF"/>
                </a:solidFill>
                <a:latin typeface="Century"/>
                <a:cs typeface="Century"/>
              </a:rPr>
              <a:t>Raphael West </a:t>
            </a:r>
            <a:r>
              <a:rPr lang="en-US" sz="2000" dirty="0" smtClean="0">
                <a:solidFill>
                  <a:srgbClr val="FFFFFF"/>
                </a:solidFill>
                <a:latin typeface="Century"/>
                <a:cs typeface="Century"/>
              </a:rPr>
              <a:t>CILENTO.MD</a:t>
            </a:r>
            <a:r>
              <a:rPr lang="en-US" sz="2000" dirty="0">
                <a:solidFill>
                  <a:srgbClr val="FFFFFF"/>
                </a:solidFill>
                <a:latin typeface="Century"/>
                <a:cs typeface="Century"/>
              </a:rPr>
              <a:t>, DTM&amp;H (</a:t>
            </a:r>
            <a:r>
              <a:rPr lang="en-US" sz="2000" dirty="0" err="1">
                <a:solidFill>
                  <a:srgbClr val="FFFFFF"/>
                </a:solidFill>
                <a:latin typeface="Century"/>
                <a:cs typeface="Century"/>
              </a:rPr>
              <a:t>Eng</a:t>
            </a:r>
            <a:r>
              <a:rPr lang="en-US" sz="2000" dirty="0">
                <a:solidFill>
                  <a:srgbClr val="FFFFFF"/>
                </a:solidFill>
                <a:latin typeface="Century"/>
                <a:cs typeface="Century"/>
              </a:rPr>
              <a:t>), </a:t>
            </a:r>
            <a:r>
              <a:rPr lang="nb-NO" sz="2000" dirty="0" err="1">
                <a:solidFill>
                  <a:srgbClr val="FFFFFF"/>
                </a:solidFill>
                <a:latin typeface="Century"/>
                <a:cs typeface="Century"/>
              </a:rPr>
              <a:t>F.R.San.I</a:t>
            </a:r>
            <a:r>
              <a:rPr lang="nb-NO" sz="2000" dirty="0">
                <a:solidFill>
                  <a:srgbClr val="FFFFFF"/>
                </a:solidFill>
                <a:latin typeface="Century"/>
                <a:cs typeface="Century"/>
              </a:rPr>
              <a:t>. (</a:t>
            </a:r>
            <a:r>
              <a:rPr lang="nb-NO" sz="2000" dirty="0" err="1">
                <a:solidFill>
                  <a:srgbClr val="FFFFFF"/>
                </a:solidFill>
                <a:latin typeface="Century"/>
                <a:cs typeface="Century"/>
              </a:rPr>
              <a:t>Lond</a:t>
            </a:r>
            <a:r>
              <a:rPr lang="nb-NO" sz="2000" dirty="0">
                <a:solidFill>
                  <a:srgbClr val="FFFFFF"/>
                </a:solidFill>
                <a:latin typeface="Century"/>
                <a:cs typeface="Century"/>
              </a:rPr>
              <a:t>.) </a:t>
            </a:r>
            <a:br>
              <a:rPr lang="nb-NO" sz="2000" dirty="0">
                <a:solidFill>
                  <a:srgbClr val="FFFFFF"/>
                </a:solidFill>
                <a:latin typeface="Century"/>
                <a:cs typeface="Century"/>
              </a:rPr>
            </a:br>
            <a:r>
              <a:rPr lang="en-US" sz="2000" dirty="0">
                <a:solidFill>
                  <a:srgbClr val="FFFFFF"/>
                </a:solidFill>
                <a:latin typeface="Century"/>
                <a:cs typeface="Century"/>
              </a:rPr>
              <a:t>Barrister-at-Law</a:t>
            </a:r>
            <a:br>
              <a:rPr lang="en-US" sz="2000" dirty="0">
                <a:solidFill>
                  <a:srgbClr val="FFFFFF"/>
                </a:solidFill>
                <a:latin typeface="Century"/>
                <a:cs typeface="Century"/>
              </a:rPr>
            </a:br>
            <a:endParaRPr lang="en-US" dirty="0">
              <a:solidFill>
                <a:srgbClr val="FFFFFF"/>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AU" sz="1600" dirty="0">
                <a:solidFill>
                  <a:srgbClr val="FFFFFF"/>
                </a:solidFill>
                <a:latin typeface="Century"/>
                <a:cs typeface="Century"/>
              </a:rPr>
              <a:t>“Bernard Law Montgomery and Raphael West Cilento, two vastly different </a:t>
            </a:r>
            <a:r>
              <a:rPr lang="en-AU" sz="1600" dirty="0" smtClean="0">
                <a:solidFill>
                  <a:srgbClr val="FFFFFF"/>
                </a:solidFill>
                <a:latin typeface="Century"/>
                <a:cs typeface="Century"/>
              </a:rPr>
              <a:t>men </a:t>
            </a:r>
          </a:p>
          <a:p>
            <a:pPr fontAlgn="auto">
              <a:spcAft>
                <a:spcPts val="0"/>
              </a:spcAft>
              <a:buFont typeface="Arial" pitchFamily="34" charset="0"/>
              <a:buChar char="•"/>
              <a:defRPr/>
            </a:pPr>
            <a:endParaRPr lang="en-AU" sz="1600" dirty="0" smtClean="0">
              <a:solidFill>
                <a:srgbClr val="FFFFFF"/>
              </a:solidFill>
              <a:latin typeface="Century"/>
              <a:cs typeface="Century"/>
            </a:endParaRPr>
          </a:p>
          <a:p>
            <a:pPr marL="0" indent="0" fontAlgn="auto">
              <a:spcAft>
                <a:spcPts val="0"/>
              </a:spcAft>
              <a:buFont typeface="Arial" pitchFamily="34" charset="0"/>
              <a:buNone/>
              <a:defRPr/>
            </a:pPr>
            <a:r>
              <a:rPr lang="en-AU" sz="1600" dirty="0" smtClean="0">
                <a:solidFill>
                  <a:srgbClr val="FFFFFF"/>
                </a:solidFill>
                <a:latin typeface="Century"/>
                <a:cs typeface="Century"/>
              </a:rPr>
              <a:t>                                                              but</a:t>
            </a:r>
          </a:p>
          <a:p>
            <a:pPr marL="0" indent="0" fontAlgn="auto">
              <a:spcAft>
                <a:spcPts val="0"/>
              </a:spcAft>
              <a:buFont typeface="Arial" pitchFamily="34" charset="0"/>
              <a:buNone/>
              <a:defRPr/>
            </a:pPr>
            <a:endParaRPr lang="en-AU" sz="1600" dirty="0" smtClean="0">
              <a:solidFill>
                <a:srgbClr val="FFFFFF"/>
              </a:solidFill>
              <a:latin typeface="Century"/>
              <a:cs typeface="Century"/>
            </a:endParaRPr>
          </a:p>
          <a:p>
            <a:pPr fontAlgn="auto">
              <a:spcAft>
                <a:spcPts val="0"/>
              </a:spcAft>
              <a:buFont typeface="Arial" pitchFamily="34" charset="0"/>
              <a:buChar char="•"/>
              <a:defRPr/>
            </a:pPr>
            <a:r>
              <a:rPr lang="en-AU" sz="1600" dirty="0" smtClean="0">
                <a:solidFill>
                  <a:srgbClr val="FFFFFF"/>
                </a:solidFill>
                <a:latin typeface="Century"/>
                <a:cs typeface="Century"/>
              </a:rPr>
              <a:t>both </a:t>
            </a:r>
            <a:r>
              <a:rPr lang="en-AU" sz="1600" dirty="0">
                <a:solidFill>
                  <a:srgbClr val="FFFFFF"/>
                </a:solidFill>
                <a:latin typeface="Century"/>
                <a:cs typeface="Century"/>
              </a:rPr>
              <a:t>were totally dedicated to their respective </a:t>
            </a:r>
            <a:r>
              <a:rPr lang="en-AU" sz="1600" dirty="0" smtClean="0">
                <a:solidFill>
                  <a:srgbClr val="FFFFFF"/>
                </a:solidFill>
                <a:latin typeface="Century"/>
                <a:cs typeface="Century"/>
              </a:rPr>
              <a:t>professions</a:t>
            </a:r>
          </a:p>
          <a:p>
            <a:pPr fontAlgn="auto">
              <a:spcAft>
                <a:spcPts val="0"/>
              </a:spcAft>
              <a:buFont typeface="Arial" pitchFamily="34" charset="0"/>
              <a:buChar char="•"/>
              <a:defRPr/>
            </a:pPr>
            <a:endParaRPr lang="en-AU" sz="1600" dirty="0" smtClean="0">
              <a:solidFill>
                <a:srgbClr val="FFFFFF"/>
              </a:solidFill>
              <a:latin typeface="Century"/>
              <a:cs typeface="Century"/>
            </a:endParaRPr>
          </a:p>
          <a:p>
            <a:pPr fontAlgn="auto">
              <a:spcAft>
                <a:spcPts val="0"/>
              </a:spcAft>
              <a:buFont typeface="Arial" pitchFamily="34" charset="0"/>
              <a:buChar char="•"/>
              <a:defRPr/>
            </a:pPr>
            <a:endParaRPr lang="en-AU" sz="1600" dirty="0" smtClean="0">
              <a:solidFill>
                <a:srgbClr val="FFFFFF"/>
              </a:solidFill>
              <a:latin typeface="Century"/>
              <a:cs typeface="Century"/>
            </a:endParaRPr>
          </a:p>
          <a:p>
            <a:pPr fontAlgn="auto">
              <a:spcAft>
                <a:spcPts val="0"/>
              </a:spcAft>
              <a:buFont typeface="Arial" pitchFamily="34" charset="0"/>
              <a:buChar char="•"/>
              <a:defRPr/>
            </a:pPr>
            <a:r>
              <a:rPr lang="en-AU" sz="1600" dirty="0">
                <a:solidFill>
                  <a:srgbClr val="FFFFFF"/>
                </a:solidFill>
                <a:latin typeface="Century"/>
                <a:cs typeface="Century"/>
              </a:rPr>
              <a:t>both were born to be decision-makers </a:t>
            </a:r>
            <a:endParaRPr lang="en-AU" sz="1600" dirty="0" smtClean="0">
              <a:solidFill>
                <a:srgbClr val="FFFFFF"/>
              </a:solidFill>
              <a:latin typeface="Century"/>
              <a:cs typeface="Century"/>
            </a:endParaRPr>
          </a:p>
          <a:p>
            <a:pPr fontAlgn="auto">
              <a:spcAft>
                <a:spcPts val="0"/>
              </a:spcAft>
              <a:buFont typeface="Arial" pitchFamily="34" charset="0"/>
              <a:buChar char="•"/>
              <a:defRPr/>
            </a:pPr>
            <a:endParaRPr lang="en-AU" sz="1600" dirty="0" smtClean="0">
              <a:solidFill>
                <a:srgbClr val="FFFFFF"/>
              </a:solidFill>
              <a:latin typeface="Century"/>
              <a:cs typeface="Century"/>
            </a:endParaRPr>
          </a:p>
          <a:p>
            <a:pPr fontAlgn="auto">
              <a:spcAft>
                <a:spcPts val="0"/>
              </a:spcAft>
              <a:buFont typeface="Arial" pitchFamily="34" charset="0"/>
              <a:buChar char="•"/>
              <a:defRPr/>
            </a:pPr>
            <a:endParaRPr lang="en-AU" sz="1600" dirty="0" smtClean="0">
              <a:solidFill>
                <a:srgbClr val="FFFFFF"/>
              </a:solidFill>
              <a:latin typeface="Century"/>
              <a:cs typeface="Century"/>
            </a:endParaRPr>
          </a:p>
          <a:p>
            <a:pPr fontAlgn="auto">
              <a:spcAft>
                <a:spcPts val="0"/>
              </a:spcAft>
              <a:buFont typeface="Arial" pitchFamily="34" charset="0"/>
              <a:buChar char="•"/>
              <a:defRPr/>
            </a:pPr>
            <a:r>
              <a:rPr lang="en-AU" sz="1600" dirty="0">
                <a:solidFill>
                  <a:srgbClr val="FFFFFF"/>
                </a:solidFill>
                <a:latin typeface="Century"/>
                <a:cs typeface="Century"/>
              </a:rPr>
              <a:t>b</a:t>
            </a:r>
            <a:r>
              <a:rPr lang="en-AU" sz="1600" dirty="0" smtClean="0">
                <a:solidFill>
                  <a:srgbClr val="FFFFFF"/>
                </a:solidFill>
                <a:latin typeface="Century"/>
                <a:cs typeface="Century"/>
              </a:rPr>
              <a:t>oth had  </a:t>
            </a:r>
            <a:r>
              <a:rPr lang="en-AU" sz="1600" dirty="0">
                <a:solidFill>
                  <a:srgbClr val="FFFFFF"/>
                </a:solidFill>
                <a:latin typeface="Century"/>
                <a:cs typeface="Century"/>
              </a:rPr>
              <a:t>responsibility in circumstances that could mean life or death to millions of </a:t>
            </a:r>
            <a:r>
              <a:rPr lang="en-AU" sz="1600" dirty="0" smtClean="0">
                <a:solidFill>
                  <a:srgbClr val="FFFFFF"/>
                </a:solidFill>
                <a:latin typeface="Century"/>
                <a:cs typeface="Century"/>
              </a:rPr>
              <a:t>people</a:t>
            </a:r>
            <a:r>
              <a:rPr lang="en-AU" sz="1600" dirty="0">
                <a:solidFill>
                  <a:srgbClr val="FFFFFF"/>
                </a:solidFill>
                <a:latin typeface="Century"/>
                <a:cs typeface="Century"/>
              </a:rPr>
              <a:t/>
            </a:r>
            <a:br>
              <a:rPr lang="en-AU" sz="1600" dirty="0">
                <a:solidFill>
                  <a:srgbClr val="FFFFFF"/>
                </a:solidFill>
                <a:latin typeface="Century"/>
                <a:cs typeface="Century"/>
              </a:rPr>
            </a:br>
            <a:endParaRPr lang="en-AU" sz="1600" dirty="0" smtClean="0">
              <a:solidFill>
                <a:srgbClr val="FFFFFF"/>
              </a:solidFill>
              <a:latin typeface="Century"/>
              <a:cs typeface="Century"/>
            </a:endParaRPr>
          </a:p>
          <a:p>
            <a:pPr fontAlgn="auto">
              <a:spcAft>
                <a:spcPts val="0"/>
              </a:spcAft>
              <a:buFont typeface="Arial" pitchFamily="34" charset="0"/>
              <a:buChar char="•"/>
              <a:defRPr/>
            </a:pPr>
            <a:endParaRPr lang="en-AU" sz="1600" dirty="0" smtClean="0">
              <a:solidFill>
                <a:srgbClr val="FFFFFF"/>
              </a:solidFill>
              <a:latin typeface="Century"/>
              <a:cs typeface="Century"/>
            </a:endParaRPr>
          </a:p>
          <a:p>
            <a:pPr fontAlgn="auto">
              <a:spcAft>
                <a:spcPts val="0"/>
              </a:spcAft>
              <a:buFont typeface="Arial" pitchFamily="34" charset="0"/>
              <a:buChar char="•"/>
              <a:defRPr/>
            </a:pPr>
            <a:r>
              <a:rPr lang="en-AU" sz="1600" dirty="0" smtClean="0">
                <a:solidFill>
                  <a:srgbClr val="FFFFFF"/>
                </a:solidFill>
                <a:latin typeface="Century"/>
                <a:cs typeface="Century"/>
              </a:rPr>
              <a:t>both relied </a:t>
            </a:r>
            <a:r>
              <a:rPr lang="en-AU" sz="1600" dirty="0">
                <a:solidFill>
                  <a:srgbClr val="FFFFFF"/>
                </a:solidFill>
                <a:latin typeface="Century"/>
                <a:cs typeface="Century"/>
              </a:rPr>
              <a:t>upon skilful organisation and tight control of </a:t>
            </a:r>
            <a:r>
              <a:rPr lang="en-AU" sz="1600" dirty="0" smtClean="0">
                <a:solidFill>
                  <a:srgbClr val="FFFFFF"/>
                </a:solidFill>
                <a:latin typeface="Century"/>
                <a:cs typeface="Century"/>
              </a:rPr>
              <a:t>staff</a:t>
            </a:r>
          </a:p>
          <a:p>
            <a:pPr fontAlgn="auto">
              <a:spcAft>
                <a:spcPts val="0"/>
              </a:spcAft>
              <a:buFont typeface="Arial" pitchFamily="34" charset="0"/>
              <a:buChar char="•"/>
              <a:defRPr/>
            </a:pPr>
            <a:endParaRPr lang="en-AU" sz="1600" dirty="0" smtClean="0">
              <a:solidFill>
                <a:srgbClr val="FFFF00"/>
              </a:solidFill>
              <a:latin typeface="Century"/>
              <a:cs typeface="Century"/>
            </a:endParaRPr>
          </a:p>
          <a:p>
            <a:pPr fontAlgn="auto">
              <a:spcAft>
                <a:spcPts val="0"/>
              </a:spcAft>
              <a:buFont typeface="Arial" pitchFamily="34" charset="0"/>
              <a:buChar char="•"/>
              <a:defRPr/>
            </a:pPr>
            <a:endParaRPr lang="en-AU" sz="1600" dirty="0" smtClean="0">
              <a:solidFill>
                <a:srgbClr val="FFFF00"/>
              </a:solidFill>
              <a:latin typeface="Century"/>
              <a:cs typeface="Century"/>
            </a:endParaRPr>
          </a:p>
          <a:p>
            <a:pPr fontAlgn="auto">
              <a:spcAft>
                <a:spcPts val="0"/>
              </a:spcAft>
              <a:buFont typeface="Arial" pitchFamily="34" charset="0"/>
              <a:buChar char="•"/>
              <a:defRPr/>
            </a:pPr>
            <a:endParaRPr lang="en-AU" sz="1600" dirty="0" smtClean="0">
              <a:solidFill>
                <a:srgbClr val="FFFF00"/>
              </a:solidFill>
              <a:latin typeface="Century"/>
              <a:cs typeface="Century"/>
            </a:endParaRPr>
          </a:p>
          <a:p>
            <a:pPr fontAlgn="auto">
              <a:spcAft>
                <a:spcPts val="0"/>
              </a:spcAft>
              <a:buFont typeface="Arial" pitchFamily="34" charset="0"/>
              <a:buChar char="•"/>
              <a:defRPr/>
            </a:pPr>
            <a:endParaRPr lang="en-AU" sz="1600" dirty="0" smtClean="0">
              <a:solidFill>
                <a:srgbClr val="FFFF00"/>
              </a:solidFill>
              <a:latin typeface="Century"/>
              <a:cs typeface="Century"/>
            </a:endParaRPr>
          </a:p>
          <a:p>
            <a:pPr fontAlgn="auto">
              <a:spcAft>
                <a:spcPts val="0"/>
              </a:spcAft>
              <a:buFont typeface="Arial" pitchFamily="34" charset="0"/>
              <a:buChar char="•"/>
              <a:defRPr/>
            </a:pP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274638"/>
            <a:ext cx="8229600" cy="974725"/>
          </a:xfrm>
        </p:spPr>
        <p:txBody>
          <a:bodyPr/>
          <a:lstStyle/>
          <a:p>
            <a:r>
              <a:rPr lang="en-US" sz="1800" smtClean="0">
                <a:solidFill>
                  <a:srgbClr val="FFFFFF"/>
                </a:solidFill>
                <a:latin typeface="Century" pitchFamily="18" charset="0"/>
              </a:rPr>
              <a:t>Sir Raphael West CILENTO.MD, DTM&amp;H (Eng), </a:t>
            </a:r>
            <a:r>
              <a:rPr lang="nb-NO" sz="1800" smtClean="0">
                <a:solidFill>
                  <a:srgbClr val="FFFFFF"/>
                </a:solidFill>
                <a:latin typeface="Century" pitchFamily="18" charset="0"/>
              </a:rPr>
              <a:t>F.R.San.I. (Lond.) </a:t>
            </a:r>
            <a:br>
              <a:rPr lang="nb-NO" sz="1800" smtClean="0">
                <a:solidFill>
                  <a:srgbClr val="FFFFFF"/>
                </a:solidFill>
                <a:latin typeface="Century" pitchFamily="18" charset="0"/>
              </a:rPr>
            </a:br>
            <a:r>
              <a:rPr lang="en-US" sz="1800" smtClean="0">
                <a:solidFill>
                  <a:srgbClr val="FFFFFF"/>
                </a:solidFill>
                <a:latin typeface="Century" pitchFamily="18" charset="0"/>
              </a:rPr>
              <a:t>Barrister-at-Law</a:t>
            </a:r>
            <a:br>
              <a:rPr lang="en-US" sz="1800" smtClean="0">
                <a:solidFill>
                  <a:srgbClr val="FFFFFF"/>
                </a:solidFill>
                <a:latin typeface="Century" pitchFamily="18" charset="0"/>
              </a:rPr>
            </a:br>
            <a:endParaRPr lang="en-US" sz="1800" smtClean="0"/>
          </a:p>
        </p:txBody>
      </p:sp>
      <p:sp>
        <p:nvSpPr>
          <p:cNvPr id="41986" name="Content Placeholder 2"/>
          <p:cNvSpPr>
            <a:spLocks noGrp="1"/>
          </p:cNvSpPr>
          <p:nvPr>
            <p:ph idx="1"/>
          </p:nvPr>
        </p:nvSpPr>
        <p:spPr>
          <a:xfrm>
            <a:off x="457200" y="1249363"/>
            <a:ext cx="8229600" cy="5345112"/>
          </a:xfrm>
        </p:spPr>
        <p:txBody>
          <a:bodyPr/>
          <a:lstStyle/>
          <a:p>
            <a:r>
              <a:rPr lang="en-AU" sz="1600" smtClean="0">
                <a:solidFill>
                  <a:srgbClr val="FFFFFF"/>
                </a:solidFill>
                <a:latin typeface="Century" pitchFamily="18" charset="0"/>
              </a:rPr>
              <a:t>Cilento wanted total authority in his sphere. </a:t>
            </a:r>
            <a:br>
              <a:rPr lang="en-AU" sz="1600" smtClean="0">
                <a:solidFill>
                  <a:srgbClr val="FFFFFF"/>
                </a:solidFill>
                <a:latin typeface="Century" pitchFamily="18" charset="0"/>
              </a:rPr>
            </a:br>
            <a:endParaRPr lang="en-AU" sz="1600" smtClean="0">
              <a:solidFill>
                <a:srgbClr val="FFFFFF"/>
              </a:solidFill>
              <a:latin typeface="Century" pitchFamily="18" charset="0"/>
            </a:endParaRPr>
          </a:p>
          <a:p>
            <a:endParaRPr lang="en-AU" sz="1600" smtClean="0">
              <a:solidFill>
                <a:srgbClr val="FFFFFF"/>
              </a:solidFill>
              <a:latin typeface="Century" pitchFamily="18" charset="0"/>
            </a:endParaRPr>
          </a:p>
          <a:p>
            <a:endParaRPr lang="en-AU" sz="1600" smtClean="0">
              <a:solidFill>
                <a:srgbClr val="FFFFFF"/>
              </a:solidFill>
              <a:latin typeface="Century" pitchFamily="18" charset="0"/>
            </a:endParaRPr>
          </a:p>
          <a:p>
            <a:r>
              <a:rPr lang="en-AU" sz="1600" smtClean="0">
                <a:solidFill>
                  <a:srgbClr val="FFFFFF"/>
                </a:solidFill>
                <a:latin typeface="Century" pitchFamily="18" charset="0"/>
              </a:rPr>
              <a:t>Montgomery recognised in Cilento qualities indispensable to the task in hand; these he attributed to Cilento's legal training.</a:t>
            </a:r>
          </a:p>
          <a:p>
            <a:endParaRPr lang="en-AU" sz="1600" smtClean="0">
              <a:solidFill>
                <a:srgbClr val="FFFFFF"/>
              </a:solidFill>
              <a:latin typeface="Century" pitchFamily="18" charset="0"/>
            </a:endParaRPr>
          </a:p>
          <a:p>
            <a:endParaRPr lang="en-AU" sz="1600" smtClean="0">
              <a:solidFill>
                <a:srgbClr val="FFFFFF"/>
              </a:solidFill>
              <a:latin typeface="Century" pitchFamily="18" charset="0"/>
            </a:endParaRPr>
          </a:p>
          <a:p>
            <a:r>
              <a:rPr lang="en-AU" sz="1600" smtClean="0">
                <a:solidFill>
                  <a:srgbClr val="FFFFFF"/>
                </a:solidFill>
                <a:latin typeface="Century" pitchFamily="18" charset="0"/>
              </a:rPr>
              <a:t/>
            </a:r>
            <a:br>
              <a:rPr lang="en-AU" sz="1600" smtClean="0">
                <a:solidFill>
                  <a:srgbClr val="FFFFFF"/>
                </a:solidFill>
                <a:latin typeface="Century" pitchFamily="18" charset="0"/>
              </a:rPr>
            </a:br>
            <a:r>
              <a:rPr lang="en-AU" sz="1600" smtClean="0">
                <a:solidFill>
                  <a:srgbClr val="FFFFFF"/>
                </a:solidFill>
                <a:latin typeface="Century" pitchFamily="18" charset="0"/>
              </a:rPr>
              <a:t>Montgomery’s plan was for full scale demilitarisation and relocation of all the displaced persons in the British Zone decided to back his new medico-legal administrator</a:t>
            </a:r>
          </a:p>
          <a:p>
            <a:endParaRPr lang="en-AU" sz="1600" smtClean="0">
              <a:solidFill>
                <a:srgbClr val="FFFFFF"/>
              </a:solidFill>
              <a:latin typeface="Century" pitchFamily="18" charset="0"/>
            </a:endParaRPr>
          </a:p>
          <a:p>
            <a:endParaRPr lang="en-AU" sz="1600" smtClean="0">
              <a:solidFill>
                <a:srgbClr val="FFFFFF"/>
              </a:solidFill>
              <a:latin typeface="Century" pitchFamily="18" charset="0"/>
            </a:endParaRPr>
          </a:p>
          <a:p>
            <a:endParaRPr lang="en-AU" sz="1600" smtClean="0">
              <a:solidFill>
                <a:srgbClr val="FFFFFF"/>
              </a:solidFill>
              <a:latin typeface="Century" pitchFamily="18" charset="0"/>
            </a:endParaRPr>
          </a:p>
          <a:p>
            <a:r>
              <a:rPr lang="en-AU" sz="1600" smtClean="0">
                <a:solidFill>
                  <a:srgbClr val="FFFFFF"/>
                </a:solidFill>
                <a:latin typeface="Century" pitchFamily="18" charset="0"/>
              </a:rPr>
              <a:t> Cilento entered Montgomery's office a Lieut-Colonel and emerged, slightly dazed, with the (assimilated) rank of Major General.</a:t>
            </a:r>
            <a:br>
              <a:rPr lang="en-AU" sz="1600" smtClean="0">
                <a:solidFill>
                  <a:srgbClr val="FFFFFF"/>
                </a:solidFill>
                <a:latin typeface="Century" pitchFamily="18" charset="0"/>
              </a:rPr>
            </a:br>
            <a:endParaRPr lang="en-AU" sz="1600" smtClean="0">
              <a:solidFill>
                <a:srgbClr val="FFFFFF"/>
              </a:solidFill>
              <a:latin typeface="Century" pitchFamily="18" charset="0"/>
            </a:endParaRPr>
          </a:p>
          <a:p>
            <a:endParaRPr lang="en-AU" sz="1600" smtClean="0">
              <a:solidFill>
                <a:srgbClr val="FFFF00"/>
              </a:solidFill>
              <a:latin typeface="Century" pitchFamily="18" charset="0"/>
            </a:endParaRPr>
          </a:p>
          <a:p>
            <a:endParaRPr lang="en-AU" sz="1600" smtClean="0">
              <a:solidFill>
                <a:srgbClr val="FFFF00"/>
              </a:solidFill>
              <a:latin typeface="Century" pitchFamily="18" charset="0"/>
            </a:endParaRPr>
          </a:p>
          <a:p>
            <a:endParaRPr lang="en-US" sz="16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138737"/>
          </a:xfrm>
        </p:spPr>
        <p:txBody>
          <a:bodyPr rtlCol="0">
            <a:normAutofit fontScale="90000"/>
            <a:scene3d>
              <a:camera prst="orthographicFront"/>
              <a:lightRig rig="soft" dir="t">
                <a:rot lat="0" lon="0" rev="10800000"/>
              </a:lightRig>
            </a:scene3d>
            <a:sp3d>
              <a:bevelT w="27940" h="12700"/>
              <a:contourClr>
                <a:srgbClr val="DDDDDD"/>
              </a:contourClr>
            </a:sp3d>
          </a:bodyPr>
          <a:lstStyle/>
          <a:p>
            <a:pPr fontAlgn="auto">
              <a:spcAft>
                <a:spcPts val="0"/>
              </a:spcAft>
              <a:defRPr/>
            </a:pPr>
            <a:r>
              <a:rPr lang="en-AU" b="1" spc="150" dirty="0" smtClean="0">
                <a:ln w="11430"/>
                <a:solidFill>
                  <a:srgbClr val="F8F8F8"/>
                </a:solidFill>
                <a:effectLst>
                  <a:outerShdw blurRad="25400" algn="tl" rotWithShape="0">
                    <a:srgbClr val="000000">
                      <a:alpha val="43000"/>
                    </a:srgbClr>
                  </a:outerShdw>
                </a:effectLst>
              </a:rPr>
              <a:t/>
            </a:r>
            <a:br>
              <a:rPr lang="en-AU" b="1" spc="150" dirty="0" smtClean="0">
                <a:ln w="11430"/>
                <a:solidFill>
                  <a:srgbClr val="F8F8F8"/>
                </a:solidFill>
                <a:effectLst>
                  <a:outerShdw blurRad="25400" algn="tl" rotWithShape="0">
                    <a:srgbClr val="000000">
                      <a:alpha val="43000"/>
                    </a:srgbClr>
                  </a:outerShdw>
                </a:effectLst>
              </a:rPr>
            </a:br>
            <a:r>
              <a:rPr lang="en-AU" sz="2800" b="1" spc="150" dirty="0" smtClean="0">
                <a:ln w="11430"/>
                <a:solidFill>
                  <a:srgbClr val="FFFFFF"/>
                </a:solidFill>
                <a:effectLst>
                  <a:outerShdw blurRad="25400" algn="tl" rotWithShape="0">
                    <a:srgbClr val="000000">
                      <a:alpha val="43000"/>
                    </a:srgbClr>
                  </a:outerShdw>
                </a:effectLst>
                <a:latin typeface="+mn-lt"/>
                <a:cs typeface="Century"/>
              </a:rPr>
              <a:t>RAPHAEL </a:t>
            </a:r>
            <a:r>
              <a:rPr lang="en-AU" sz="2800" b="1" spc="150" dirty="0">
                <a:ln w="11430"/>
                <a:solidFill>
                  <a:srgbClr val="FFFFFF"/>
                </a:solidFill>
                <a:effectLst>
                  <a:outerShdw blurRad="25400" algn="tl" rotWithShape="0">
                    <a:srgbClr val="000000">
                      <a:alpha val="43000"/>
                    </a:srgbClr>
                  </a:outerShdw>
                </a:effectLst>
                <a:latin typeface="+mn-lt"/>
                <a:cs typeface="Century"/>
              </a:rPr>
              <a:t>WEST CILENTO</a:t>
            </a:r>
            <a:r>
              <a:rPr lang="en-AU" b="1" spc="150" dirty="0">
                <a:ln w="11430"/>
                <a:solidFill>
                  <a:srgbClr val="FFFFFF"/>
                </a:solidFill>
                <a:effectLst>
                  <a:outerShdw blurRad="25400" algn="tl" rotWithShape="0">
                    <a:srgbClr val="000000">
                      <a:alpha val="43000"/>
                    </a:srgbClr>
                  </a:outerShdw>
                </a:effectLst>
                <a:latin typeface="+mn-lt"/>
                <a:cs typeface="Century"/>
              </a:rPr>
              <a:t/>
            </a:r>
            <a:br>
              <a:rPr lang="en-AU" b="1" spc="150" dirty="0">
                <a:ln w="11430"/>
                <a:solidFill>
                  <a:srgbClr val="FFFFFF"/>
                </a:solidFill>
                <a:effectLst>
                  <a:outerShdw blurRad="25400" algn="tl" rotWithShape="0">
                    <a:srgbClr val="000000">
                      <a:alpha val="43000"/>
                    </a:srgbClr>
                  </a:outerShdw>
                </a:effectLst>
                <a:latin typeface="+mn-lt"/>
                <a:cs typeface="Century"/>
              </a:rPr>
            </a:br>
            <a:r>
              <a:rPr lang="en-AU" b="1" spc="150" dirty="0" smtClean="0">
                <a:ln w="11430"/>
                <a:solidFill>
                  <a:srgbClr val="FFFFFF"/>
                </a:solidFill>
                <a:effectLst>
                  <a:outerShdw blurRad="25400" algn="tl" rotWithShape="0">
                    <a:srgbClr val="000000">
                      <a:alpha val="43000"/>
                    </a:srgbClr>
                  </a:outerShdw>
                </a:effectLst>
                <a:latin typeface="+mn-lt"/>
                <a:cs typeface="Century"/>
              </a:rPr>
              <a:t/>
            </a:r>
            <a:br>
              <a:rPr lang="en-AU" b="1" spc="150" dirty="0" smtClean="0">
                <a:ln w="11430"/>
                <a:solidFill>
                  <a:srgbClr val="FFFFFF"/>
                </a:solidFill>
                <a:effectLst>
                  <a:outerShdw blurRad="25400" algn="tl" rotWithShape="0">
                    <a:srgbClr val="000000">
                      <a:alpha val="43000"/>
                    </a:srgbClr>
                  </a:outerShdw>
                </a:effectLst>
                <a:latin typeface="+mn-lt"/>
                <a:cs typeface="Century"/>
              </a:rPr>
            </a:br>
            <a:r>
              <a:rPr lang="en-AU" sz="2000" b="1" spc="150" dirty="0" smtClean="0">
                <a:ln w="11430"/>
                <a:solidFill>
                  <a:srgbClr val="FFFFFF"/>
                </a:solidFill>
                <a:effectLst>
                  <a:outerShdw blurRad="25400" algn="tl" rotWithShape="0">
                    <a:srgbClr val="000000">
                      <a:alpha val="43000"/>
                    </a:srgbClr>
                  </a:outerShdw>
                </a:effectLst>
                <a:latin typeface="+mn-lt"/>
                <a:cs typeface="Century"/>
              </a:rPr>
              <a:t>MEDICAL </a:t>
            </a:r>
            <a:r>
              <a:rPr lang="en-AU" sz="2000" b="1" spc="150" dirty="0">
                <a:ln w="11430"/>
                <a:solidFill>
                  <a:srgbClr val="FFFFFF"/>
                </a:solidFill>
                <a:effectLst>
                  <a:outerShdw blurRad="25400" algn="tl" rotWithShape="0">
                    <a:srgbClr val="000000">
                      <a:alpha val="43000"/>
                    </a:srgbClr>
                  </a:outerShdw>
                </a:effectLst>
                <a:latin typeface="+mn-lt"/>
                <a:cs typeface="Century"/>
              </a:rPr>
              <a:t>ADMINISTRATOR, LEGISLATOR, AND VISIONARY</a:t>
            </a:r>
            <a:br>
              <a:rPr lang="en-AU" sz="2000" b="1" spc="150" dirty="0">
                <a:ln w="11430"/>
                <a:solidFill>
                  <a:srgbClr val="FFFFFF"/>
                </a:solidFill>
                <a:effectLst>
                  <a:outerShdw blurRad="25400" algn="tl" rotWithShape="0">
                    <a:srgbClr val="000000">
                      <a:alpha val="43000"/>
                    </a:srgbClr>
                  </a:outerShdw>
                </a:effectLst>
                <a:latin typeface="+mn-lt"/>
                <a:cs typeface="Century"/>
              </a:rPr>
            </a:br>
            <a:r>
              <a:rPr lang="en-AU" sz="2000" b="1" spc="150" dirty="0">
                <a:ln w="11430"/>
                <a:solidFill>
                  <a:srgbClr val="FFFFFF"/>
                </a:solidFill>
                <a:effectLst>
                  <a:outerShdw blurRad="25400" algn="tl" rotWithShape="0">
                    <a:srgbClr val="000000">
                      <a:alpha val="43000"/>
                    </a:srgbClr>
                  </a:outerShdw>
                </a:effectLst>
                <a:latin typeface="+mn-lt"/>
                <a:cs typeface="Century"/>
              </a:rPr>
              <a:t>1893-</a:t>
            </a:r>
            <a:r>
              <a:rPr lang="en-AU" sz="2000" b="1" spc="150" dirty="0" smtClean="0">
                <a:ln w="11430"/>
                <a:solidFill>
                  <a:srgbClr val="FFFFFF"/>
                </a:solidFill>
                <a:effectLst>
                  <a:outerShdw blurRad="25400" algn="tl" rotWithShape="0">
                    <a:srgbClr val="000000">
                      <a:alpha val="43000"/>
                    </a:srgbClr>
                  </a:outerShdw>
                </a:effectLst>
                <a:latin typeface="+mn-lt"/>
                <a:cs typeface="Century"/>
              </a:rPr>
              <a:t>1985</a:t>
            </a:r>
            <a:br>
              <a:rPr lang="en-AU" sz="2000" b="1" spc="150" dirty="0" smtClean="0">
                <a:ln w="11430"/>
                <a:solidFill>
                  <a:srgbClr val="FFFFFF"/>
                </a:solidFill>
                <a:effectLst>
                  <a:outerShdw blurRad="25400" algn="tl" rotWithShape="0">
                    <a:srgbClr val="000000">
                      <a:alpha val="43000"/>
                    </a:srgbClr>
                  </a:outerShdw>
                </a:effectLst>
                <a:latin typeface="+mn-lt"/>
                <a:cs typeface="Century"/>
              </a:rPr>
            </a:br>
            <a:r>
              <a:rPr lang="en-AU" sz="2000" b="1" spc="150" dirty="0">
                <a:ln w="11430"/>
                <a:solidFill>
                  <a:srgbClr val="FFFFFF"/>
                </a:solidFill>
                <a:effectLst>
                  <a:outerShdw blurRad="25400" algn="tl" rotWithShape="0">
                    <a:srgbClr val="000000">
                      <a:alpha val="43000"/>
                    </a:srgbClr>
                  </a:outerShdw>
                </a:effectLst>
                <a:latin typeface="+mn-lt"/>
                <a:cs typeface="Century"/>
              </a:rPr>
              <a:t/>
            </a:r>
            <a:br>
              <a:rPr lang="en-AU" sz="2000" b="1" spc="150" dirty="0">
                <a:ln w="11430"/>
                <a:solidFill>
                  <a:srgbClr val="FFFFFF"/>
                </a:solidFill>
                <a:effectLst>
                  <a:outerShdw blurRad="25400" algn="tl" rotWithShape="0">
                    <a:srgbClr val="000000">
                      <a:alpha val="43000"/>
                    </a:srgbClr>
                  </a:outerShdw>
                </a:effectLst>
                <a:latin typeface="+mn-lt"/>
                <a:cs typeface="Century"/>
              </a:rPr>
            </a:br>
            <a:r>
              <a:rPr lang="en-AU" sz="2000" b="1" spc="150" dirty="0">
                <a:ln w="11430"/>
                <a:solidFill>
                  <a:srgbClr val="FFFFFF"/>
                </a:solidFill>
                <a:effectLst>
                  <a:outerShdw blurRad="25400" algn="tl" rotWithShape="0">
                    <a:srgbClr val="000000">
                      <a:alpha val="43000"/>
                    </a:srgbClr>
                  </a:outerShdw>
                </a:effectLst>
                <a:latin typeface="+mn-lt"/>
                <a:cs typeface="Century"/>
              </a:rPr>
              <a:t>Fedora Gould </a:t>
            </a:r>
            <a:r>
              <a:rPr lang="en-AU" sz="2000" b="1" spc="150" dirty="0" smtClean="0">
                <a:ln w="11430"/>
                <a:solidFill>
                  <a:srgbClr val="FFFFFF"/>
                </a:solidFill>
                <a:effectLst>
                  <a:outerShdw blurRad="25400" algn="tl" rotWithShape="0">
                    <a:srgbClr val="000000">
                      <a:alpha val="43000"/>
                    </a:srgbClr>
                  </a:outerShdw>
                </a:effectLst>
                <a:latin typeface="+mn-lt"/>
                <a:cs typeface="Century"/>
              </a:rPr>
              <a:t>Fisher</a:t>
            </a:r>
            <a:br>
              <a:rPr lang="en-AU" sz="2000" b="1" spc="150" dirty="0" smtClean="0">
                <a:ln w="11430"/>
                <a:solidFill>
                  <a:srgbClr val="FFFFFF"/>
                </a:solidFill>
                <a:effectLst>
                  <a:outerShdw blurRad="25400" algn="tl" rotWithShape="0">
                    <a:srgbClr val="000000">
                      <a:alpha val="43000"/>
                    </a:srgbClr>
                  </a:outerShdw>
                </a:effectLst>
                <a:latin typeface="+mn-lt"/>
                <a:cs typeface="Century"/>
              </a:rPr>
            </a:br>
            <a:r>
              <a:rPr lang="en-AU" sz="2000" b="1" spc="150" dirty="0">
                <a:ln w="11430"/>
                <a:solidFill>
                  <a:srgbClr val="FFFFFF"/>
                </a:solidFill>
                <a:effectLst>
                  <a:outerShdw blurRad="25400" algn="tl" rotWithShape="0">
                    <a:srgbClr val="000000">
                      <a:alpha val="43000"/>
                    </a:srgbClr>
                  </a:outerShdw>
                </a:effectLst>
                <a:latin typeface="+mn-lt"/>
                <a:cs typeface="Century"/>
              </a:rPr>
              <a:t/>
            </a:r>
            <a:br>
              <a:rPr lang="en-AU" sz="2000" b="1" spc="150" dirty="0">
                <a:ln w="11430"/>
                <a:solidFill>
                  <a:srgbClr val="FFFFFF"/>
                </a:solidFill>
                <a:effectLst>
                  <a:outerShdw blurRad="25400" algn="tl" rotWithShape="0">
                    <a:srgbClr val="000000">
                      <a:alpha val="43000"/>
                    </a:srgbClr>
                  </a:outerShdw>
                </a:effectLst>
                <a:latin typeface="+mn-lt"/>
                <a:cs typeface="Century"/>
              </a:rPr>
            </a:br>
            <a:r>
              <a:rPr lang="en-AU" sz="2000" b="1" spc="150" dirty="0">
                <a:ln w="11430"/>
                <a:solidFill>
                  <a:srgbClr val="FFFFFF"/>
                </a:solidFill>
                <a:effectLst>
                  <a:outerShdw blurRad="25400" algn="tl" rotWithShape="0">
                    <a:srgbClr val="000000">
                      <a:alpha val="43000"/>
                    </a:srgbClr>
                  </a:outerShdw>
                </a:effectLst>
                <a:latin typeface="+mn-lt"/>
                <a:cs typeface="Century"/>
              </a:rPr>
              <a:t>A thesis submitted to the Department of History University of Queensland</a:t>
            </a:r>
            <a:br>
              <a:rPr lang="en-AU" sz="2000" b="1" spc="150" dirty="0">
                <a:ln w="11430"/>
                <a:solidFill>
                  <a:srgbClr val="FFFFFF"/>
                </a:solidFill>
                <a:effectLst>
                  <a:outerShdw blurRad="25400" algn="tl" rotWithShape="0">
                    <a:srgbClr val="000000">
                      <a:alpha val="43000"/>
                    </a:srgbClr>
                  </a:outerShdw>
                </a:effectLst>
                <a:latin typeface="+mn-lt"/>
                <a:cs typeface="Century"/>
              </a:rPr>
            </a:br>
            <a:r>
              <a:rPr lang="en-AU" sz="2000" b="1" spc="150" dirty="0">
                <a:ln w="11430"/>
                <a:solidFill>
                  <a:srgbClr val="FFFFFF"/>
                </a:solidFill>
                <a:effectLst>
                  <a:outerShdw blurRad="25400" algn="tl" rotWithShape="0">
                    <a:srgbClr val="000000">
                      <a:alpha val="43000"/>
                    </a:srgbClr>
                  </a:outerShdw>
                </a:effectLst>
                <a:latin typeface="+mn-lt"/>
                <a:cs typeface="Century"/>
              </a:rPr>
              <a:t>for the degree of Master of Arts April 1984</a:t>
            </a:r>
            <a:br>
              <a:rPr lang="en-AU" sz="2000" b="1" spc="150" dirty="0">
                <a:ln w="11430"/>
                <a:solidFill>
                  <a:srgbClr val="FFFFFF"/>
                </a:solidFill>
                <a:effectLst>
                  <a:outerShdw blurRad="25400" algn="tl" rotWithShape="0">
                    <a:srgbClr val="000000">
                      <a:alpha val="43000"/>
                    </a:srgbClr>
                  </a:outerShdw>
                </a:effectLst>
                <a:latin typeface="+mn-lt"/>
                <a:cs typeface="Century"/>
              </a:rPr>
            </a:br>
            <a:r>
              <a:rPr lang="en-AU" sz="2000" b="1" spc="150" dirty="0" smtClean="0">
                <a:ln w="11430"/>
                <a:solidFill>
                  <a:srgbClr val="FFFFFF"/>
                </a:solidFill>
                <a:effectLst>
                  <a:outerShdw blurRad="25400" algn="tl" rotWithShape="0">
                    <a:srgbClr val="000000">
                      <a:alpha val="43000"/>
                    </a:srgbClr>
                  </a:outerShdw>
                </a:effectLst>
                <a:latin typeface="+mn-lt"/>
                <a:cs typeface="Century"/>
              </a:rPr>
              <a:t/>
            </a:r>
            <a:br>
              <a:rPr lang="en-AU" sz="2000" b="1" spc="150" dirty="0" smtClean="0">
                <a:ln w="11430"/>
                <a:solidFill>
                  <a:srgbClr val="FFFFFF"/>
                </a:solidFill>
                <a:effectLst>
                  <a:outerShdw blurRad="25400" algn="tl" rotWithShape="0">
                    <a:srgbClr val="000000">
                      <a:alpha val="43000"/>
                    </a:srgbClr>
                  </a:outerShdw>
                </a:effectLst>
                <a:latin typeface="+mn-lt"/>
                <a:cs typeface="Century"/>
              </a:rPr>
            </a:br>
            <a:r>
              <a:rPr lang="en-AU" sz="2000" b="1" spc="150" dirty="0">
                <a:ln w="11430"/>
                <a:solidFill>
                  <a:srgbClr val="FFFFFF"/>
                </a:solidFill>
                <a:effectLst>
                  <a:outerShdw blurRad="25400" algn="tl" rotWithShape="0">
                    <a:srgbClr val="000000">
                      <a:alpha val="43000"/>
                    </a:srgbClr>
                  </a:outerShdw>
                </a:effectLst>
                <a:latin typeface="+mn-lt"/>
                <a:cs typeface="Century"/>
              </a:rPr>
              <a:t/>
            </a:r>
            <a:br>
              <a:rPr lang="en-AU" sz="2000" b="1" spc="150" dirty="0">
                <a:ln w="11430"/>
                <a:solidFill>
                  <a:srgbClr val="FFFFFF"/>
                </a:solidFill>
                <a:effectLst>
                  <a:outerShdw blurRad="25400" algn="tl" rotWithShape="0">
                    <a:srgbClr val="000000">
                      <a:alpha val="43000"/>
                    </a:srgbClr>
                  </a:outerShdw>
                </a:effectLst>
                <a:latin typeface="+mn-lt"/>
                <a:cs typeface="Century"/>
              </a:rPr>
            </a:br>
            <a:r>
              <a:rPr lang="en-AU" sz="22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a:cs typeface="Century"/>
                <a:hlinkClick r:id="rId3"/>
              </a:rPr>
              <a:t>https://espace.library.uq.edu.au/view/UQ:189754/the3072.pdf</a:t>
            </a:r>
            <a:r>
              <a:rPr lang="en-A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a:cs typeface="Century"/>
              </a:rPr>
              <a:t/>
            </a:r>
            <a:br>
              <a:rPr lang="en-A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a:cs typeface="Century"/>
              </a:rPr>
            </a:b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a:cs typeface="Century"/>
              </a:rPr>
              <a:t> </a:t>
            </a:r>
            <a:r>
              <a:rPr lang="en-A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a:cs typeface="Century"/>
              </a:rPr>
              <a:t/>
            </a:r>
            <a:br>
              <a:rPr lang="en-A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a:cs typeface="Century"/>
              </a:rPr>
            </a:b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a:cs typeface="Century"/>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z="1800" smtClean="0">
                <a:solidFill>
                  <a:srgbClr val="FFFFFF"/>
                </a:solidFill>
                <a:latin typeface="Century" pitchFamily="18" charset="0"/>
              </a:rPr>
              <a:t>Sir Raphael West CILENTO.MD, DTM&amp;H (Eng), </a:t>
            </a:r>
            <a:r>
              <a:rPr lang="nb-NO" sz="1800" smtClean="0">
                <a:solidFill>
                  <a:srgbClr val="FFFFFF"/>
                </a:solidFill>
                <a:latin typeface="Century" pitchFamily="18" charset="0"/>
              </a:rPr>
              <a:t>F.R.San.I. (Lond.) </a:t>
            </a:r>
            <a:br>
              <a:rPr lang="nb-NO" sz="1800" smtClean="0">
                <a:solidFill>
                  <a:srgbClr val="FFFFFF"/>
                </a:solidFill>
                <a:latin typeface="Century" pitchFamily="18" charset="0"/>
              </a:rPr>
            </a:br>
            <a:r>
              <a:rPr lang="en-US" sz="1800" smtClean="0">
                <a:solidFill>
                  <a:srgbClr val="FFFFFF"/>
                </a:solidFill>
                <a:latin typeface="Century" pitchFamily="18" charset="0"/>
              </a:rPr>
              <a:t>Barrister-at-Law</a:t>
            </a:r>
            <a:br>
              <a:rPr lang="en-US" sz="1800" smtClean="0">
                <a:solidFill>
                  <a:srgbClr val="FFFFFF"/>
                </a:solidFill>
                <a:latin typeface="Century" pitchFamily="18" charset="0"/>
              </a:rPr>
            </a:br>
            <a:endParaRPr lang="en-US" sz="1800" smtClean="0"/>
          </a:p>
        </p:txBody>
      </p:sp>
      <p:sp>
        <p:nvSpPr>
          <p:cNvPr id="3" name="Content Placeholder 2"/>
          <p:cNvSpPr>
            <a:spLocks noGrp="1"/>
          </p:cNvSpPr>
          <p:nvPr>
            <p:ph idx="1"/>
          </p:nvPr>
        </p:nvSpPr>
        <p:spPr>
          <a:xfrm>
            <a:off x="457200" y="1600200"/>
            <a:ext cx="8229600" cy="4259263"/>
          </a:xfrm>
        </p:spPr>
        <p:txBody>
          <a:bodyPr rtlCol="0">
            <a:noAutofit/>
          </a:bodyPr>
          <a:lstStyle/>
          <a:p>
            <a:pPr marL="0" indent="0" fontAlgn="auto">
              <a:spcAft>
                <a:spcPts val="0"/>
              </a:spcAft>
              <a:buFont typeface="Arial" pitchFamily="34" charset="0"/>
              <a:buNone/>
              <a:defRPr/>
            </a:pPr>
            <a:r>
              <a:rPr lang="en-US" sz="1600" dirty="0" smtClean="0">
                <a:latin typeface="Century"/>
                <a:cs typeface="Century"/>
              </a:rPr>
              <a:t>                                 Signal from Commander Jackson RAN</a:t>
            </a:r>
          </a:p>
          <a:p>
            <a:pPr fontAlgn="auto">
              <a:spcAft>
                <a:spcPts val="0"/>
              </a:spcAft>
              <a:buFont typeface="Arial" pitchFamily="34" charset="0"/>
              <a:buChar char="•"/>
              <a:defRPr/>
            </a:pPr>
            <a:r>
              <a:rPr lang="en-AU" sz="1600" dirty="0">
                <a:latin typeface="Century"/>
                <a:cs typeface="Century"/>
              </a:rPr>
              <a:t>EN CLAIR ORIGINATOR R.G.A.J. JACKSON FROM UNRRA (LONDON) TO 21 ARMY GROUP EXPOR FOR C.A. UNRRA </a:t>
            </a:r>
            <a:br>
              <a:rPr lang="en-AU" sz="1600" dirty="0">
                <a:latin typeface="Century"/>
                <a:cs typeface="Century"/>
              </a:rPr>
            </a:br>
            <a:r>
              <a:rPr lang="en-AU" sz="1600" dirty="0" smtClean="0">
                <a:latin typeface="Century"/>
                <a:cs typeface="Century"/>
              </a:rPr>
              <a:t>                                 12.30 </a:t>
            </a:r>
            <a:r>
              <a:rPr lang="en-AU" sz="1600" dirty="0">
                <a:latin typeface="Century"/>
                <a:cs typeface="Century"/>
              </a:rPr>
              <a:t>pm 21.8.1945 Important</a:t>
            </a:r>
            <a:br>
              <a:rPr lang="en-AU" sz="1600" dirty="0">
                <a:latin typeface="Century"/>
                <a:cs typeface="Century"/>
              </a:rPr>
            </a:br>
            <a:r>
              <a:rPr lang="en-AU" sz="1600" dirty="0">
                <a:latin typeface="Century"/>
                <a:cs typeface="Century"/>
              </a:rPr>
              <a:t>Please pass the following to CILENTO, UNRRA from JACKSON </a:t>
            </a:r>
            <a:br>
              <a:rPr lang="en-AU" sz="1600" dirty="0">
                <a:latin typeface="Century"/>
                <a:cs typeface="Century"/>
              </a:rPr>
            </a:br>
            <a:r>
              <a:rPr lang="en-AU" sz="1600" dirty="0" smtClean="0">
                <a:latin typeface="Century"/>
                <a:cs typeface="Century"/>
              </a:rPr>
              <a:t>                                    Begins</a:t>
            </a:r>
            <a:r>
              <a:rPr lang="en-AU" sz="1600" dirty="0">
                <a:latin typeface="Century"/>
                <a:cs typeface="Century"/>
              </a:rPr>
              <a:t>; PERSONAL </a:t>
            </a:r>
            <a:br>
              <a:rPr lang="en-AU" sz="1600" dirty="0">
                <a:latin typeface="Century"/>
                <a:cs typeface="Century"/>
              </a:rPr>
            </a:br>
            <a:r>
              <a:rPr lang="en-AU" sz="1600" dirty="0">
                <a:latin typeface="Century"/>
                <a:cs typeface="Century"/>
              </a:rPr>
              <a:t> </a:t>
            </a:r>
            <a:br>
              <a:rPr lang="en-AU" sz="1600" dirty="0">
                <a:latin typeface="Century"/>
                <a:cs typeface="Century"/>
              </a:rPr>
            </a:br>
            <a:r>
              <a:rPr lang="en-AU" sz="1600" dirty="0">
                <a:latin typeface="Century"/>
                <a:cs typeface="Century"/>
              </a:rPr>
              <a:t>1, The Director General has requested me to ask you whether you would be willing to assume the appointment of Chief of UNRRA Operations in the British Zone of Occupation. We both feel confident that you will carry out this appointment with success and distinction and it is hoped that you will agree to assume this appointment. </a:t>
            </a:r>
            <a:br>
              <a:rPr lang="en-AU" sz="1600" dirty="0">
                <a:latin typeface="Century"/>
                <a:cs typeface="Century"/>
              </a:rPr>
            </a:br>
            <a:r>
              <a:rPr lang="en-AU" sz="1600" dirty="0">
                <a:latin typeface="Century"/>
                <a:cs typeface="Century"/>
              </a:rPr>
              <a:t>2. Mr Bruce, High Commissioner for Australia, has also indicated that the assumption of this appointment would be a matter of satisfaction to the Commonwealth Governments. </a:t>
            </a:r>
            <a:br>
              <a:rPr lang="en-AU" sz="1600" dirty="0">
                <a:latin typeface="Century"/>
                <a:cs typeface="Century"/>
              </a:rPr>
            </a:br>
            <a:r>
              <a:rPr lang="en-AU" sz="1600" dirty="0">
                <a:latin typeface="Century"/>
                <a:cs typeface="Century"/>
              </a:rPr>
              <a:t/>
            </a:r>
            <a:br>
              <a:rPr lang="en-AU" sz="1600" dirty="0">
                <a:latin typeface="Century"/>
                <a:cs typeface="Century"/>
              </a:rPr>
            </a:br>
            <a:r>
              <a:rPr lang="en-AU" sz="1600" dirty="0">
                <a:latin typeface="Century"/>
                <a:cs typeface="Century"/>
              </a:rPr>
              <a:t/>
            </a:r>
            <a:br>
              <a:rPr lang="en-AU" sz="1600" dirty="0">
                <a:latin typeface="Century"/>
                <a:cs typeface="Century"/>
              </a:rPr>
            </a:br>
            <a:endParaRPr lang="en-US" sz="1600" dirty="0">
              <a:latin typeface="Century"/>
              <a:cs typeface="Century"/>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z="1800" smtClean="0">
                <a:solidFill>
                  <a:srgbClr val="FFFFFF"/>
                </a:solidFill>
                <a:latin typeface="Century" pitchFamily="18" charset="0"/>
                <a:cs typeface="Arial" charset="0"/>
              </a:rPr>
              <a:t>Sir Raphael West Cilento. Kt, MD BS LLB</a:t>
            </a:r>
            <a:endParaRPr lang="en-US" sz="1800" smtClean="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AU" dirty="0">
                <a:solidFill>
                  <a:srgbClr val="FFFFFF"/>
                </a:solidFill>
                <a:latin typeface="Century"/>
                <a:cs typeface="Century"/>
              </a:rPr>
              <a:t>“</a:t>
            </a:r>
            <a:r>
              <a:rPr lang="en-US" dirty="0">
                <a:solidFill>
                  <a:srgbClr val="FFFFFF"/>
                </a:solidFill>
              </a:rPr>
              <a:t>One can well imagine what were Cilento's innermost thoughts and feelings as he read, and re-read, those </a:t>
            </a:r>
            <a:r>
              <a:rPr lang="en-US" dirty="0">
                <a:solidFill>
                  <a:srgbClr val="FFFF00"/>
                </a:solidFill>
              </a:rPr>
              <a:t>heartening words of vindication and challenge, and savoured alone the bitter-sweet taste of condign justice. </a:t>
            </a:r>
            <a:r>
              <a:rPr lang="en-US" dirty="0">
                <a:solidFill>
                  <a:srgbClr val="FFFFFF"/>
                </a:solidFill>
              </a:rPr>
              <a:t>Australia's endorsement of his appointment would have raised his proud spirits even though recognition of his distinguished service came in respect of work in far-off Germany.”</a:t>
            </a:r>
            <a:r>
              <a:rPr lang="en-AU" dirty="0">
                <a:solidFill>
                  <a:srgbClr val="FFFFFF"/>
                </a:solidFill>
              </a:rPr>
              <a:t/>
            </a:r>
            <a:br>
              <a:rPr lang="en-AU" dirty="0">
                <a:solidFill>
                  <a:srgbClr val="FFFFFF"/>
                </a:solidFill>
              </a:rPr>
            </a:br>
            <a:endParaRPr lang="en-US" dirty="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520700" y="422275"/>
            <a:ext cx="8123238" cy="1141413"/>
          </a:xfrm>
        </p:spPr>
        <p:txBody>
          <a:bodyPr/>
          <a:lstStyle/>
          <a:p>
            <a:r>
              <a:rPr lang="en-US" sz="1800" smtClean="0">
                <a:solidFill>
                  <a:srgbClr val="FFFFFF"/>
                </a:solidFill>
                <a:latin typeface="Century" pitchFamily="18" charset="0"/>
              </a:rPr>
              <a:t>Major General Sir Raphael West Cilento. Kt, MD BS LLB</a:t>
            </a:r>
            <a:br>
              <a:rPr lang="en-US" sz="1800" smtClean="0">
                <a:solidFill>
                  <a:srgbClr val="FFFFFF"/>
                </a:solidFill>
                <a:latin typeface="Century" pitchFamily="18" charset="0"/>
              </a:rPr>
            </a:br>
            <a:r>
              <a:rPr lang="en-US" sz="1800" smtClean="0">
                <a:solidFill>
                  <a:srgbClr val="FFFFFF"/>
                </a:solidFill>
                <a:latin typeface="Century" pitchFamily="18" charset="0"/>
              </a:rPr>
              <a:t> </a:t>
            </a:r>
            <a:br>
              <a:rPr lang="en-US" sz="1800" smtClean="0">
                <a:solidFill>
                  <a:srgbClr val="FFFFFF"/>
                </a:solidFill>
                <a:latin typeface="Century" pitchFamily="18" charset="0"/>
              </a:rPr>
            </a:br>
            <a:r>
              <a:rPr lang="en-US" sz="1800" smtClean="0">
                <a:solidFill>
                  <a:srgbClr val="FFFFFF"/>
                </a:solidFill>
                <a:latin typeface="Century" pitchFamily="18" charset="0"/>
              </a:rPr>
              <a:t>1893 – 1985.</a:t>
            </a:r>
            <a:br>
              <a:rPr lang="en-US" sz="1800" smtClean="0">
                <a:solidFill>
                  <a:srgbClr val="FFFFFF"/>
                </a:solidFill>
                <a:latin typeface="Century" pitchFamily="18" charset="0"/>
              </a:rPr>
            </a:br>
            <a:endParaRPr lang="en-US" sz="1800" smtClean="0">
              <a:solidFill>
                <a:srgbClr val="FFFFFF"/>
              </a:solidFill>
              <a:latin typeface="Century" pitchFamily="18" charset="0"/>
            </a:endParaRPr>
          </a:p>
        </p:txBody>
      </p:sp>
      <p:sp>
        <p:nvSpPr>
          <p:cNvPr id="45058" name="TextBox 3"/>
          <p:cNvSpPr txBox="1">
            <a:spLocks noChangeArrowheads="1"/>
          </p:cNvSpPr>
          <p:nvPr/>
        </p:nvSpPr>
        <p:spPr bwMode="auto">
          <a:xfrm>
            <a:off x="4094163" y="2330450"/>
            <a:ext cx="3836987" cy="646113"/>
          </a:xfrm>
          <a:prstGeom prst="rect">
            <a:avLst/>
          </a:prstGeom>
          <a:noFill/>
          <a:ln w="9525">
            <a:noFill/>
            <a:miter lim="800000"/>
            <a:headEnd/>
            <a:tailEnd/>
          </a:ln>
        </p:spPr>
        <p:txBody>
          <a:bodyPr>
            <a:spAutoFit/>
          </a:bodyPr>
          <a:lstStyle/>
          <a:p>
            <a:endParaRPr lang="en-US">
              <a:latin typeface="Calibri" pitchFamily="34" charset="0"/>
              <a:ea typeface="ＭＳ Ｐゴシック" pitchFamily="34" charset="-128"/>
            </a:endParaRPr>
          </a:p>
          <a:p>
            <a:endParaRPr lang="en-US">
              <a:latin typeface="Calibri" pitchFamily="34" charset="0"/>
              <a:ea typeface="ＭＳ Ｐゴシック" pitchFamily="34" charset="-128"/>
            </a:endParaRPr>
          </a:p>
        </p:txBody>
      </p:sp>
      <p:sp>
        <p:nvSpPr>
          <p:cNvPr id="45059" name="Rectangle 5"/>
          <p:cNvSpPr>
            <a:spLocks noChangeArrowheads="1"/>
          </p:cNvSpPr>
          <p:nvPr/>
        </p:nvSpPr>
        <p:spPr bwMode="auto">
          <a:xfrm>
            <a:off x="3948113" y="2644775"/>
            <a:ext cx="5006975" cy="1876425"/>
          </a:xfrm>
          <a:prstGeom prst="rect">
            <a:avLst/>
          </a:prstGeom>
          <a:noFill/>
          <a:ln w="9525">
            <a:noFill/>
            <a:miter lim="800000"/>
            <a:headEnd/>
            <a:tailEnd/>
          </a:ln>
        </p:spPr>
        <p:txBody>
          <a:bodyPr>
            <a:spAutoFit/>
          </a:bodyPr>
          <a:lstStyle/>
          <a:p>
            <a:endParaRPr lang="en-US">
              <a:latin typeface="Century" pitchFamily="18" charset="0"/>
            </a:endParaRPr>
          </a:p>
          <a:p>
            <a:r>
              <a:rPr lang="en-US" b="1">
                <a:latin typeface="Century" pitchFamily="18" charset="0"/>
              </a:rPr>
              <a:t>aged 55 in 1948, as </a:t>
            </a:r>
            <a:r>
              <a:rPr lang="en-US" sz="1600" b="1">
                <a:solidFill>
                  <a:srgbClr val="FFFFFF"/>
                </a:solidFill>
                <a:latin typeface="Century" pitchFamily="18" charset="0"/>
              </a:rPr>
              <a:t>World Director of Social Security for the UN, with Count Bernadott negotiated for a State of Israel and disaster relief in Palestine.</a:t>
            </a:r>
            <a:r>
              <a:rPr lang="en-AU" sz="1600" b="1">
                <a:solidFill>
                  <a:srgbClr val="FFFFFF"/>
                </a:solidFill>
                <a:latin typeface="Century" pitchFamily="18" charset="0"/>
              </a:rPr>
              <a:t> </a:t>
            </a:r>
          </a:p>
          <a:p>
            <a:endParaRPr lang="en-US" sz="1600" b="1">
              <a:solidFill>
                <a:srgbClr val="FFFFFF"/>
              </a:solidFill>
              <a:latin typeface="Century" pitchFamily="18" charset="0"/>
            </a:endParaRPr>
          </a:p>
          <a:p>
            <a:r>
              <a:rPr lang="en-US" sz="1600" b="1">
                <a:solidFill>
                  <a:srgbClr val="FFFFFF"/>
                </a:solidFill>
                <a:latin typeface="Century" pitchFamily="18" charset="0"/>
              </a:rPr>
              <a:t> </a:t>
            </a:r>
            <a:endParaRPr lang="en-US" sz="1600">
              <a:solidFill>
                <a:srgbClr val="FFFFFF"/>
              </a:solidFill>
              <a:latin typeface="Calibri" pitchFamily="34" charset="0"/>
            </a:endParaRPr>
          </a:p>
        </p:txBody>
      </p:sp>
      <p:pic>
        <p:nvPicPr>
          <p:cNvPr id="45060" name="Content Placeholder 3" descr=" RWC mature.psd"/>
          <p:cNvPicPr>
            <a:picLocks noChangeAspect="1"/>
          </p:cNvPicPr>
          <p:nvPr/>
        </p:nvPicPr>
        <p:blipFill>
          <a:blip r:embed="rId3"/>
          <a:srcRect t="-6042" b="-6042"/>
          <a:stretch>
            <a:fillRect/>
          </a:stretch>
        </p:blipFill>
        <p:spPr bwMode="auto">
          <a:xfrm>
            <a:off x="455613" y="1690688"/>
            <a:ext cx="3106737" cy="304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z="1800" smtClean="0">
                <a:solidFill>
                  <a:srgbClr val="FFFFFF"/>
                </a:solidFill>
                <a:latin typeface="Century" pitchFamily="18" charset="0"/>
              </a:rPr>
              <a:t>Major General Sir Raphael West Cilento. Kt, MD BS LLB</a:t>
            </a:r>
            <a:br>
              <a:rPr lang="en-US" sz="1800" smtClean="0">
                <a:solidFill>
                  <a:srgbClr val="FFFFFF"/>
                </a:solidFill>
                <a:latin typeface="Century" pitchFamily="18" charset="0"/>
              </a:rPr>
            </a:br>
            <a:r>
              <a:rPr lang="en-US" sz="1800" smtClean="0">
                <a:solidFill>
                  <a:srgbClr val="FFFFFF"/>
                </a:solidFill>
                <a:latin typeface="Century" pitchFamily="18" charset="0"/>
              </a:rPr>
              <a:t> </a:t>
            </a:r>
            <a:br>
              <a:rPr lang="en-US" sz="1800" smtClean="0">
                <a:solidFill>
                  <a:srgbClr val="FFFFFF"/>
                </a:solidFill>
                <a:latin typeface="Century" pitchFamily="18" charset="0"/>
              </a:rPr>
            </a:br>
            <a:r>
              <a:rPr lang="en-US" sz="1800" smtClean="0">
                <a:solidFill>
                  <a:srgbClr val="FFFFFF"/>
                </a:solidFill>
                <a:latin typeface="Century" pitchFamily="18" charset="0"/>
              </a:rPr>
              <a:t>1893 – 1985.</a:t>
            </a:r>
            <a:br>
              <a:rPr lang="en-US" sz="1800" smtClean="0">
                <a:solidFill>
                  <a:srgbClr val="FFFFFF"/>
                </a:solidFill>
                <a:latin typeface="Century" pitchFamily="18" charset="0"/>
              </a:rPr>
            </a:br>
            <a:endParaRPr lang="en-US" sz="1800" smtClean="0"/>
          </a:p>
        </p:txBody>
      </p:sp>
      <p:sp>
        <p:nvSpPr>
          <p:cNvPr id="3" name="Content Placeholder 2"/>
          <p:cNvSpPr>
            <a:spLocks noGrp="1"/>
          </p:cNvSpPr>
          <p:nvPr>
            <p:ph idx="1"/>
          </p:nvPr>
        </p:nvSpPr>
        <p:spPr>
          <a:xfrm>
            <a:off x="3663950" y="2322513"/>
            <a:ext cx="5022850" cy="3444875"/>
          </a:xfrm>
        </p:spPr>
        <p:txBody>
          <a:bodyPr rtlCol="0">
            <a:normAutofit/>
          </a:bodyPr>
          <a:lstStyle/>
          <a:p>
            <a:pPr fontAlgn="auto">
              <a:spcAft>
                <a:spcPts val="0"/>
              </a:spcAft>
              <a:buFont typeface="Arial" pitchFamily="34" charset="0"/>
              <a:buChar char="•"/>
              <a:defRPr/>
            </a:pPr>
            <a:r>
              <a:rPr lang="en-US" sz="1600" dirty="0">
                <a:latin typeface="Century"/>
                <a:cs typeface="Century"/>
              </a:rPr>
              <a:t>a</a:t>
            </a:r>
            <a:r>
              <a:rPr lang="en-US" sz="1600" dirty="0" smtClean="0">
                <a:latin typeface="Century"/>
                <a:cs typeface="Century"/>
              </a:rPr>
              <a:t>ged 60 +,after UN appointments; General Practice, Sunshine Coast and Brisbane</a:t>
            </a:r>
          </a:p>
          <a:p>
            <a:pPr fontAlgn="auto">
              <a:spcAft>
                <a:spcPts val="0"/>
              </a:spcAft>
              <a:buFont typeface="Arial" pitchFamily="34" charset="0"/>
              <a:buChar char="•"/>
              <a:defRPr/>
            </a:pPr>
            <a:endParaRPr lang="en-US" sz="1600" dirty="0">
              <a:latin typeface="Century"/>
              <a:cs typeface="Century"/>
            </a:endParaRPr>
          </a:p>
          <a:p>
            <a:pPr fontAlgn="auto">
              <a:spcAft>
                <a:spcPts val="0"/>
              </a:spcAft>
              <a:buFont typeface="Arial" pitchFamily="34" charset="0"/>
              <a:buChar char="•"/>
              <a:defRPr/>
            </a:pPr>
            <a:r>
              <a:rPr lang="en-US" sz="1600" dirty="0" smtClean="0">
                <a:latin typeface="Century"/>
                <a:cs typeface="Century"/>
              </a:rPr>
              <a:t>President  </a:t>
            </a:r>
            <a:r>
              <a:rPr lang="en-US" sz="1600" dirty="0">
                <a:latin typeface="Century"/>
                <a:cs typeface="Century"/>
              </a:rPr>
              <a:t>of the Royal Queensland Historical </a:t>
            </a:r>
            <a:r>
              <a:rPr lang="en-US" sz="1600" dirty="0" smtClean="0">
                <a:latin typeface="Century"/>
                <a:cs typeface="Century"/>
              </a:rPr>
              <a:t>Society</a:t>
            </a:r>
          </a:p>
          <a:p>
            <a:pPr fontAlgn="auto">
              <a:spcAft>
                <a:spcPts val="0"/>
              </a:spcAft>
              <a:buFont typeface="Arial" pitchFamily="34" charset="0"/>
              <a:buChar char="•"/>
              <a:defRPr/>
            </a:pPr>
            <a:endParaRPr lang="en-US" sz="1600" dirty="0">
              <a:latin typeface="Century"/>
              <a:cs typeface="Century"/>
            </a:endParaRPr>
          </a:p>
          <a:p>
            <a:pPr fontAlgn="auto">
              <a:spcAft>
                <a:spcPts val="0"/>
              </a:spcAft>
              <a:buFont typeface="Arial" pitchFamily="34" charset="0"/>
              <a:buChar char="•"/>
              <a:defRPr/>
            </a:pPr>
            <a:r>
              <a:rPr lang="en-US" sz="1600" dirty="0">
                <a:latin typeface="Century"/>
                <a:cs typeface="Century"/>
              </a:rPr>
              <a:t>President of the National Trust of </a:t>
            </a:r>
            <a:r>
              <a:rPr lang="en-US" sz="1600" dirty="0" smtClean="0">
                <a:latin typeface="Century"/>
                <a:cs typeface="Century"/>
              </a:rPr>
              <a:t>Queensland</a:t>
            </a:r>
          </a:p>
          <a:p>
            <a:pPr fontAlgn="auto">
              <a:spcAft>
                <a:spcPts val="0"/>
              </a:spcAft>
              <a:buFont typeface="Arial" pitchFamily="34" charset="0"/>
              <a:buChar char="•"/>
              <a:defRPr/>
            </a:pPr>
            <a:endParaRPr lang="en-US" sz="1600" dirty="0" smtClean="0">
              <a:latin typeface="Century"/>
              <a:cs typeface="Century"/>
            </a:endParaRPr>
          </a:p>
          <a:p>
            <a:pPr fontAlgn="auto">
              <a:spcAft>
                <a:spcPts val="0"/>
              </a:spcAft>
              <a:buFont typeface="Arial" pitchFamily="34" charset="0"/>
              <a:buChar char="•"/>
              <a:defRPr/>
            </a:pPr>
            <a:r>
              <a:rPr lang="en-US" sz="1600" dirty="0" smtClean="0">
                <a:latin typeface="Century"/>
                <a:cs typeface="Century"/>
              </a:rPr>
              <a:t>Official  History of the Australian Army Medical Services (1914-1918): </a:t>
            </a:r>
          </a:p>
          <a:p>
            <a:pPr marL="0" indent="0" fontAlgn="auto">
              <a:spcAft>
                <a:spcPts val="0"/>
              </a:spcAft>
              <a:buFont typeface="Arial" pitchFamily="34" charset="0"/>
              <a:buNone/>
              <a:defRPr/>
            </a:pPr>
            <a:r>
              <a:rPr lang="en-US" sz="1600" dirty="0" smtClean="0">
                <a:latin typeface="Century"/>
                <a:cs typeface="Century"/>
              </a:rPr>
              <a:t>       </a:t>
            </a:r>
            <a:r>
              <a:rPr lang="en-US" sz="1600" dirty="0" err="1" smtClean="0">
                <a:latin typeface="Century"/>
                <a:cs typeface="Century"/>
              </a:rPr>
              <a:t>Vol</a:t>
            </a:r>
            <a:r>
              <a:rPr lang="en-US" sz="1600" dirty="0" smtClean="0">
                <a:latin typeface="Century"/>
                <a:cs typeface="Century"/>
              </a:rPr>
              <a:t> 1,Par111. by </a:t>
            </a:r>
            <a:r>
              <a:rPr lang="en-US" sz="1600" dirty="0">
                <a:latin typeface="Century"/>
                <a:cs typeface="Century"/>
              </a:rPr>
              <a:t>F A Maguire and R W Cilento</a:t>
            </a:r>
          </a:p>
          <a:p>
            <a:pPr fontAlgn="auto">
              <a:spcAft>
                <a:spcPts val="0"/>
              </a:spcAft>
              <a:buFont typeface="Arial" pitchFamily="34" charset="0"/>
              <a:buChar char="•"/>
              <a:defRPr/>
            </a:pPr>
            <a:endParaRPr lang="en-US" sz="1600" dirty="0" smtClean="0">
              <a:latin typeface="Century"/>
              <a:cs typeface="Century"/>
            </a:endParaRPr>
          </a:p>
          <a:p>
            <a:pPr fontAlgn="auto">
              <a:spcAft>
                <a:spcPts val="0"/>
              </a:spcAft>
              <a:buFont typeface="Arial" pitchFamily="34" charset="0"/>
              <a:buChar char="•"/>
              <a:defRPr/>
            </a:pPr>
            <a:endParaRPr lang="en-US" sz="1600" dirty="0">
              <a:latin typeface="Century"/>
              <a:cs typeface="Century"/>
            </a:endParaRPr>
          </a:p>
        </p:txBody>
      </p:sp>
      <p:pic>
        <p:nvPicPr>
          <p:cNvPr id="47107" name="Content Placeholder 4" descr="RWC reverse 2 1947.jpg"/>
          <p:cNvPicPr>
            <a:picLocks noChangeAspect="1"/>
          </p:cNvPicPr>
          <p:nvPr/>
        </p:nvPicPr>
        <p:blipFill>
          <a:blip r:embed="rId2"/>
          <a:srcRect l="-2306" r="-2306"/>
          <a:stretch>
            <a:fillRect/>
          </a:stretch>
        </p:blipFill>
        <p:spPr bwMode="auto">
          <a:xfrm>
            <a:off x="573088" y="2270125"/>
            <a:ext cx="2646362" cy="349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6137"/>
          </a:xfrm>
        </p:spPr>
        <p:txBody>
          <a:bodyPr rtlCol="0">
            <a:normAutofit fontScale="90000"/>
          </a:bodyPr>
          <a:lstStyle/>
          <a:p>
            <a:pPr fontAlgn="auto">
              <a:spcAft>
                <a:spcPts val="0"/>
              </a:spcAft>
              <a:defRPr/>
            </a:pPr>
            <a:r>
              <a:rPr lang="en-US" sz="1800" dirty="0">
                <a:solidFill>
                  <a:srgbClr val="FFFFFF"/>
                </a:solidFill>
                <a:latin typeface="Century"/>
                <a:cs typeface="Century"/>
              </a:rPr>
              <a:t>Sir Raphael West CILENTO.MD, DTM&amp;H (</a:t>
            </a:r>
            <a:r>
              <a:rPr lang="en-US" sz="1800" dirty="0" err="1">
                <a:solidFill>
                  <a:srgbClr val="FFFFFF"/>
                </a:solidFill>
                <a:latin typeface="Century"/>
                <a:cs typeface="Century"/>
              </a:rPr>
              <a:t>Eng</a:t>
            </a:r>
            <a:r>
              <a:rPr lang="en-US" sz="1800" dirty="0">
                <a:solidFill>
                  <a:srgbClr val="FFFFFF"/>
                </a:solidFill>
                <a:latin typeface="Century"/>
                <a:cs typeface="Century"/>
              </a:rPr>
              <a:t>), </a:t>
            </a:r>
            <a:r>
              <a:rPr lang="nb-NO" sz="1800" dirty="0" err="1">
                <a:solidFill>
                  <a:srgbClr val="FFFFFF"/>
                </a:solidFill>
                <a:latin typeface="Century"/>
                <a:cs typeface="Century"/>
              </a:rPr>
              <a:t>F.R.San.I</a:t>
            </a:r>
            <a:r>
              <a:rPr lang="nb-NO" sz="1800" dirty="0">
                <a:solidFill>
                  <a:srgbClr val="FFFFFF"/>
                </a:solidFill>
                <a:latin typeface="Century"/>
                <a:cs typeface="Century"/>
              </a:rPr>
              <a:t>. (</a:t>
            </a:r>
            <a:r>
              <a:rPr lang="nb-NO" sz="1800" dirty="0" err="1">
                <a:solidFill>
                  <a:srgbClr val="FFFFFF"/>
                </a:solidFill>
                <a:latin typeface="Century"/>
                <a:cs typeface="Century"/>
              </a:rPr>
              <a:t>Lond</a:t>
            </a:r>
            <a:r>
              <a:rPr lang="nb-NO" sz="1800" dirty="0">
                <a:solidFill>
                  <a:srgbClr val="FFFFFF"/>
                </a:solidFill>
                <a:latin typeface="Century"/>
                <a:cs typeface="Century"/>
              </a:rPr>
              <a:t>.) </a:t>
            </a:r>
            <a:br>
              <a:rPr lang="nb-NO" sz="1800" dirty="0">
                <a:solidFill>
                  <a:srgbClr val="FFFFFF"/>
                </a:solidFill>
                <a:latin typeface="Century"/>
                <a:cs typeface="Century"/>
              </a:rPr>
            </a:br>
            <a:r>
              <a:rPr lang="en-US" sz="1800" dirty="0">
                <a:solidFill>
                  <a:srgbClr val="FFFFFF"/>
                </a:solidFill>
                <a:latin typeface="Century"/>
                <a:cs typeface="Century"/>
              </a:rPr>
              <a:t>Barrister-at-Law</a:t>
            </a:r>
            <a:br>
              <a:rPr lang="en-US" sz="1800" dirty="0">
                <a:solidFill>
                  <a:srgbClr val="FFFFFF"/>
                </a:solidFill>
                <a:latin typeface="Century"/>
                <a:cs typeface="Century"/>
              </a:rPr>
            </a:br>
            <a:endParaRPr lang="en-US" sz="1800" dirty="0"/>
          </a:p>
        </p:txBody>
      </p:sp>
      <p:sp>
        <p:nvSpPr>
          <p:cNvPr id="3" name="Content Placeholder 2"/>
          <p:cNvSpPr>
            <a:spLocks noGrp="1"/>
          </p:cNvSpPr>
          <p:nvPr>
            <p:ph idx="1"/>
          </p:nvPr>
        </p:nvSpPr>
        <p:spPr>
          <a:xfrm>
            <a:off x="457200" y="1120775"/>
            <a:ext cx="8229600" cy="5538788"/>
          </a:xfrm>
        </p:spPr>
        <p:txBody>
          <a:bodyPr rtlCol="0">
            <a:noAutofit/>
          </a:bodyPr>
          <a:lstStyle/>
          <a:p>
            <a:pPr fontAlgn="auto">
              <a:spcAft>
                <a:spcPts val="0"/>
              </a:spcAft>
              <a:buFont typeface="Arial" pitchFamily="34" charset="0"/>
              <a:buChar char="•"/>
              <a:defRPr/>
            </a:pPr>
            <a:r>
              <a:rPr lang="en-AU" sz="1600" dirty="0">
                <a:solidFill>
                  <a:srgbClr val="FFFFFF"/>
                </a:solidFill>
                <a:latin typeface="Century"/>
                <a:cs typeface="Century"/>
              </a:rPr>
              <a:t>“Cilento's major fault was an inability to discern what was feasible at a given time, be it in medico-politics, politics or public service life. </a:t>
            </a:r>
            <a:br>
              <a:rPr lang="en-AU" sz="1600" dirty="0">
                <a:solidFill>
                  <a:srgbClr val="FFFFFF"/>
                </a:solidFill>
                <a:latin typeface="Century"/>
                <a:cs typeface="Century"/>
              </a:rPr>
            </a:br>
            <a:endParaRPr lang="en-AU" sz="1600" dirty="0" smtClean="0">
              <a:solidFill>
                <a:srgbClr val="FFFFFF"/>
              </a:solidFill>
              <a:latin typeface="Century"/>
              <a:cs typeface="Century"/>
            </a:endParaRPr>
          </a:p>
          <a:p>
            <a:pPr fontAlgn="auto">
              <a:spcAft>
                <a:spcPts val="0"/>
              </a:spcAft>
              <a:buFont typeface="Arial" pitchFamily="34" charset="0"/>
              <a:buChar char="•"/>
              <a:defRPr/>
            </a:pPr>
            <a:endParaRPr lang="en-AU" sz="1600" dirty="0" smtClean="0">
              <a:solidFill>
                <a:srgbClr val="FFFFFF"/>
              </a:solidFill>
              <a:latin typeface="Century"/>
              <a:cs typeface="Century"/>
            </a:endParaRPr>
          </a:p>
          <a:p>
            <a:pPr fontAlgn="auto">
              <a:spcAft>
                <a:spcPts val="0"/>
              </a:spcAft>
              <a:buFont typeface="Arial" pitchFamily="34" charset="0"/>
              <a:buChar char="•"/>
              <a:defRPr/>
            </a:pPr>
            <a:r>
              <a:rPr lang="en-AU" sz="1600" dirty="0" smtClean="0">
                <a:solidFill>
                  <a:srgbClr val="FFFFFF"/>
                </a:solidFill>
                <a:latin typeface="Century"/>
                <a:cs typeface="Century"/>
              </a:rPr>
              <a:t>In </a:t>
            </a:r>
            <a:r>
              <a:rPr lang="en-AU" sz="1600" dirty="0">
                <a:solidFill>
                  <a:srgbClr val="FFFFFF"/>
                </a:solidFill>
                <a:latin typeface="Century"/>
                <a:cs typeface="Century"/>
              </a:rPr>
              <a:t>his determination to achieve results quickly, he was intolerant of the views and difficulties of his opponents. This could adversely affect his working relationships with superiors. </a:t>
            </a:r>
            <a:br>
              <a:rPr lang="en-AU" sz="1600" dirty="0">
                <a:solidFill>
                  <a:srgbClr val="FFFFFF"/>
                </a:solidFill>
                <a:latin typeface="Century"/>
                <a:cs typeface="Century"/>
              </a:rPr>
            </a:br>
            <a:endParaRPr lang="en-AU" sz="1600" dirty="0" smtClean="0">
              <a:solidFill>
                <a:srgbClr val="FFFFFF"/>
              </a:solidFill>
              <a:latin typeface="Century"/>
              <a:cs typeface="Century"/>
            </a:endParaRPr>
          </a:p>
          <a:p>
            <a:pPr fontAlgn="auto">
              <a:spcAft>
                <a:spcPts val="0"/>
              </a:spcAft>
              <a:buFont typeface="Arial" pitchFamily="34" charset="0"/>
              <a:buChar char="•"/>
              <a:defRPr/>
            </a:pPr>
            <a:r>
              <a:rPr lang="en-AU" sz="1600" dirty="0" smtClean="0">
                <a:solidFill>
                  <a:srgbClr val="FFFFFF"/>
                </a:solidFill>
                <a:latin typeface="Century"/>
                <a:cs typeface="Century"/>
              </a:rPr>
              <a:t>He </a:t>
            </a:r>
            <a:r>
              <a:rPr lang="en-AU" sz="1600" dirty="0">
                <a:solidFill>
                  <a:srgbClr val="FFFFFF"/>
                </a:solidFill>
                <a:latin typeface="Century"/>
                <a:cs typeface="Century"/>
              </a:rPr>
              <a:t>was ambitious and had a propensity to centralise power. </a:t>
            </a:r>
            <a:br>
              <a:rPr lang="en-AU" sz="1600" dirty="0">
                <a:solidFill>
                  <a:srgbClr val="FFFFFF"/>
                </a:solidFill>
                <a:latin typeface="Century"/>
                <a:cs typeface="Century"/>
              </a:rPr>
            </a:br>
            <a:endParaRPr lang="en-AU" sz="1600" dirty="0" smtClean="0">
              <a:solidFill>
                <a:srgbClr val="FFFFFF"/>
              </a:solidFill>
              <a:latin typeface="Century"/>
              <a:cs typeface="Century"/>
            </a:endParaRPr>
          </a:p>
          <a:p>
            <a:pPr fontAlgn="auto">
              <a:spcAft>
                <a:spcPts val="0"/>
              </a:spcAft>
              <a:buFont typeface="Arial" pitchFamily="34" charset="0"/>
              <a:buChar char="•"/>
              <a:defRPr/>
            </a:pPr>
            <a:endParaRPr lang="en-AU" sz="1600" dirty="0" smtClean="0">
              <a:solidFill>
                <a:srgbClr val="FFFFFF"/>
              </a:solidFill>
              <a:latin typeface="Century"/>
              <a:cs typeface="Century"/>
            </a:endParaRPr>
          </a:p>
          <a:p>
            <a:pPr fontAlgn="auto">
              <a:spcAft>
                <a:spcPts val="0"/>
              </a:spcAft>
              <a:buFont typeface="Arial" pitchFamily="34" charset="0"/>
              <a:buChar char="•"/>
              <a:defRPr/>
            </a:pPr>
            <a:r>
              <a:rPr lang="en-AU" sz="1600" dirty="0" smtClean="0">
                <a:solidFill>
                  <a:srgbClr val="FFFFFF"/>
                </a:solidFill>
                <a:latin typeface="Century"/>
                <a:cs typeface="Century"/>
              </a:rPr>
              <a:t>His </a:t>
            </a:r>
            <a:r>
              <a:rPr lang="en-AU" sz="1600" dirty="0">
                <a:solidFill>
                  <a:srgbClr val="FFFFFF"/>
                </a:solidFill>
                <a:latin typeface="Century"/>
                <a:cs typeface="Century"/>
              </a:rPr>
              <a:t>insatiable curiosity and vitality were fuelled by a constant stream of new ideas.</a:t>
            </a:r>
            <a:br>
              <a:rPr lang="en-AU" sz="1600" dirty="0">
                <a:solidFill>
                  <a:srgbClr val="FFFFFF"/>
                </a:solidFill>
                <a:latin typeface="Century"/>
                <a:cs typeface="Century"/>
              </a:rPr>
            </a:br>
            <a:endParaRPr lang="en-AU" sz="1600" dirty="0" smtClean="0">
              <a:solidFill>
                <a:srgbClr val="FFFFFF"/>
              </a:solidFill>
              <a:latin typeface="Century"/>
              <a:cs typeface="Century"/>
            </a:endParaRPr>
          </a:p>
          <a:p>
            <a:pPr fontAlgn="auto">
              <a:spcAft>
                <a:spcPts val="0"/>
              </a:spcAft>
              <a:buFont typeface="Arial" pitchFamily="34" charset="0"/>
              <a:buChar char="•"/>
              <a:defRPr/>
            </a:pPr>
            <a:r>
              <a:rPr lang="en-AU" sz="1600" dirty="0">
                <a:solidFill>
                  <a:srgbClr val="FFFFFF"/>
                </a:solidFill>
                <a:latin typeface="Century"/>
                <a:cs typeface="Century"/>
              </a:rPr>
              <a:t>He loved to institute reforms but lacked the patience to consolidate these by    routine. </a:t>
            </a:r>
          </a:p>
          <a:p>
            <a:pPr fontAlgn="auto">
              <a:spcAft>
                <a:spcPts val="0"/>
              </a:spcAft>
              <a:buFont typeface="Arial" pitchFamily="34" charset="0"/>
              <a:buChar char="•"/>
              <a:defRPr/>
            </a:pPr>
            <a:endParaRPr lang="en-AU" sz="1600" dirty="0" smtClean="0">
              <a:solidFill>
                <a:srgbClr val="FFFFFF"/>
              </a:solidFill>
              <a:latin typeface="Century"/>
              <a:cs typeface="Century"/>
            </a:endParaRPr>
          </a:p>
          <a:p>
            <a:pPr marL="0" indent="0" fontAlgn="auto">
              <a:spcAft>
                <a:spcPts val="0"/>
              </a:spcAft>
              <a:buFont typeface="Arial" pitchFamily="34" charset="0"/>
              <a:buNone/>
              <a:defRPr/>
            </a:pPr>
            <a:r>
              <a:rPr lang="en-AU" sz="1600" dirty="0" smtClean="0">
                <a:solidFill>
                  <a:srgbClr val="FFFFFF"/>
                </a:solidFill>
                <a:latin typeface="Century"/>
                <a:cs typeface="Century"/>
              </a:rPr>
              <a:t>       </a:t>
            </a:r>
          </a:p>
          <a:p>
            <a:pPr fontAlgn="auto">
              <a:spcAft>
                <a:spcPts val="0"/>
              </a:spcAft>
              <a:buFont typeface="Arial" pitchFamily="34" charset="0"/>
              <a:buChar char="•"/>
              <a:defRPr/>
            </a:pPr>
            <a:r>
              <a:rPr lang="en-AU" sz="1600" dirty="0" smtClean="0">
                <a:solidFill>
                  <a:srgbClr val="FFFFFF"/>
                </a:solidFill>
                <a:latin typeface="Century"/>
                <a:cs typeface="Century"/>
              </a:rPr>
              <a:t>He </a:t>
            </a:r>
            <a:r>
              <a:rPr lang="en-AU" sz="1600" dirty="0">
                <a:solidFill>
                  <a:srgbClr val="FFFFFF"/>
                </a:solidFill>
                <a:latin typeface="Century"/>
                <a:cs typeface="Century"/>
              </a:rPr>
              <a:t>was always looking for fresh fields to conquer.”</a:t>
            </a:r>
            <a:endParaRPr lang="en-US" sz="1600" dirty="0">
              <a:solidFill>
                <a:srgbClr val="FFFFFF"/>
              </a:solidFill>
            </a:endParaRPr>
          </a:p>
          <a:p>
            <a:pPr fontAlgn="auto">
              <a:spcAft>
                <a:spcPts val="0"/>
              </a:spcAft>
              <a:buFont typeface="Arial" pitchFamily="34" charset="0"/>
              <a:buChar char="•"/>
              <a:defRPr/>
            </a:pPr>
            <a:endParaRPr lang="en-AU" sz="1600" dirty="0" smtClean="0">
              <a:solidFill>
                <a:srgbClr val="FFFFFF"/>
              </a:solidFill>
              <a:latin typeface="Century"/>
              <a:cs typeface="Century"/>
            </a:endParaRPr>
          </a:p>
          <a:p>
            <a:pPr marL="0" indent="0" fontAlgn="auto">
              <a:spcAft>
                <a:spcPts val="0"/>
              </a:spcAft>
              <a:buFont typeface="Arial" pitchFamily="34" charset="0"/>
              <a:buNone/>
              <a:defRPr/>
            </a:pPr>
            <a:r>
              <a:rPr lang="en-AU" sz="1600" dirty="0">
                <a:solidFill>
                  <a:srgbClr val="FFFFFF"/>
                </a:solidFill>
                <a:latin typeface="Century"/>
                <a:cs typeface="Century"/>
              </a:rPr>
              <a:t/>
            </a:r>
            <a:br>
              <a:rPr lang="en-AU" sz="1600" dirty="0">
                <a:solidFill>
                  <a:srgbClr val="FFFFFF"/>
                </a:solidFill>
                <a:latin typeface="Century"/>
                <a:cs typeface="Century"/>
              </a:rPr>
            </a:br>
            <a:endParaRPr lang="en-US" sz="1600" dirty="0">
              <a:solidFill>
                <a:srgbClr val="FF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z="1800" smtClean="0">
                <a:solidFill>
                  <a:srgbClr val="FFFFFF"/>
                </a:solidFill>
                <a:latin typeface="Century" pitchFamily="18" charset="0"/>
              </a:rPr>
              <a:t>Sir Raphael West CILENTO.MD, DTM&amp;H (Eng), </a:t>
            </a:r>
            <a:r>
              <a:rPr lang="nb-NO" sz="1800" smtClean="0">
                <a:solidFill>
                  <a:srgbClr val="FFFFFF"/>
                </a:solidFill>
                <a:latin typeface="Century" pitchFamily="18" charset="0"/>
              </a:rPr>
              <a:t>F.R.San.I. (Lond.) </a:t>
            </a:r>
            <a:br>
              <a:rPr lang="nb-NO" sz="1800" smtClean="0">
                <a:solidFill>
                  <a:srgbClr val="FFFFFF"/>
                </a:solidFill>
                <a:latin typeface="Century" pitchFamily="18" charset="0"/>
              </a:rPr>
            </a:br>
            <a:r>
              <a:rPr lang="en-US" sz="1800" smtClean="0">
                <a:solidFill>
                  <a:srgbClr val="FFFFFF"/>
                </a:solidFill>
                <a:latin typeface="Century" pitchFamily="18" charset="0"/>
              </a:rPr>
              <a:t>Barrister-at-Law</a:t>
            </a:r>
            <a:endParaRPr lang="en-US" sz="1800" smtClean="0"/>
          </a:p>
        </p:txBody>
      </p:sp>
      <p:sp>
        <p:nvSpPr>
          <p:cNvPr id="3" name="Content Placeholder 2"/>
          <p:cNvSpPr>
            <a:spLocks noGrp="1"/>
          </p:cNvSpPr>
          <p:nvPr>
            <p:ph idx="1"/>
          </p:nvPr>
        </p:nvSpPr>
        <p:spPr>
          <a:xfrm>
            <a:off x="457200" y="1173163"/>
            <a:ext cx="8229600" cy="5538787"/>
          </a:xfrm>
        </p:spPr>
        <p:txBody>
          <a:bodyPr rtlCol="0">
            <a:normAutofit lnSpcReduction="10000"/>
          </a:bodyPr>
          <a:lstStyle/>
          <a:p>
            <a:pPr fontAlgn="auto">
              <a:spcAft>
                <a:spcPts val="0"/>
              </a:spcAft>
              <a:buFont typeface="Arial" pitchFamily="34" charset="0"/>
              <a:buChar char="•"/>
              <a:defRPr/>
            </a:pPr>
            <a:r>
              <a:rPr lang="en-US" sz="1600" dirty="0" smtClean="0">
                <a:solidFill>
                  <a:srgbClr val="FFFFFF"/>
                </a:solidFill>
                <a:latin typeface="Century"/>
                <a:cs typeface="Century"/>
              </a:rPr>
              <a:t>                 Harold Leslie BOYCE 1st Baronet KBE, KStJ.1895-1955</a:t>
            </a:r>
          </a:p>
          <a:p>
            <a:pPr fontAlgn="auto">
              <a:spcAft>
                <a:spcPts val="0"/>
              </a:spcAft>
              <a:buFont typeface="Arial" pitchFamily="34" charset="0"/>
              <a:buChar char="•"/>
              <a:defRPr/>
            </a:pPr>
            <a:endParaRPr lang="en-US" sz="1600" dirty="0" smtClean="0">
              <a:solidFill>
                <a:srgbClr val="FFFFFF"/>
              </a:solidFill>
              <a:latin typeface="Century"/>
              <a:cs typeface="Century"/>
            </a:endParaRPr>
          </a:p>
          <a:p>
            <a:pPr fontAlgn="auto">
              <a:spcAft>
                <a:spcPts val="0"/>
              </a:spcAft>
              <a:buFont typeface="Arial" pitchFamily="34" charset="0"/>
              <a:buChar char="•"/>
              <a:defRPr/>
            </a:pPr>
            <a:r>
              <a:rPr lang="en-US" sz="1600" dirty="0" smtClean="0">
                <a:solidFill>
                  <a:srgbClr val="FFFFFF"/>
                </a:solidFill>
                <a:latin typeface="Century"/>
                <a:cs typeface="Century"/>
              </a:rPr>
              <a:t>born </a:t>
            </a:r>
            <a:r>
              <a:rPr lang="en-US" sz="1600" dirty="0">
                <a:solidFill>
                  <a:srgbClr val="FFFFFF"/>
                </a:solidFill>
                <a:latin typeface="Century"/>
                <a:cs typeface="Century"/>
              </a:rPr>
              <a:t>on 9 July 1895 at </a:t>
            </a:r>
            <a:r>
              <a:rPr lang="en-US" sz="1600" dirty="0" err="1">
                <a:solidFill>
                  <a:srgbClr val="FFFFFF"/>
                </a:solidFill>
                <a:latin typeface="Century"/>
                <a:cs typeface="Century"/>
              </a:rPr>
              <a:t>Taree</a:t>
            </a:r>
            <a:r>
              <a:rPr lang="en-US" sz="1600" dirty="0">
                <a:solidFill>
                  <a:srgbClr val="FFFFFF"/>
                </a:solidFill>
                <a:latin typeface="Century"/>
                <a:cs typeface="Century"/>
              </a:rPr>
              <a:t>, New South Wales, </a:t>
            </a:r>
            <a:endParaRPr lang="en-US" sz="1600" dirty="0" smtClean="0">
              <a:solidFill>
                <a:srgbClr val="FFFFFF"/>
              </a:solidFill>
              <a:latin typeface="Century"/>
              <a:cs typeface="Century"/>
            </a:endParaRPr>
          </a:p>
          <a:p>
            <a:pPr fontAlgn="auto">
              <a:spcAft>
                <a:spcPts val="0"/>
              </a:spcAft>
              <a:buFont typeface="Arial" pitchFamily="34" charset="0"/>
              <a:buChar char="•"/>
              <a:defRPr/>
            </a:pPr>
            <a:endParaRPr lang="en-US" sz="1600" dirty="0" smtClean="0">
              <a:solidFill>
                <a:srgbClr val="FFFFFF"/>
              </a:solidFill>
              <a:latin typeface="Century"/>
              <a:cs typeface="Century"/>
            </a:endParaRPr>
          </a:p>
          <a:p>
            <a:pPr fontAlgn="auto">
              <a:spcAft>
                <a:spcPts val="0"/>
              </a:spcAft>
              <a:buFont typeface="Arial" pitchFamily="34" charset="0"/>
              <a:buChar char="•"/>
              <a:defRPr/>
            </a:pPr>
            <a:r>
              <a:rPr lang="en-US" sz="1600" dirty="0" smtClean="0"/>
              <a:t>a </a:t>
            </a:r>
            <a:r>
              <a:rPr lang="en-US" sz="1600" dirty="0"/>
              <a:t>medical student, he enlisted in the </a:t>
            </a:r>
            <a:r>
              <a:rPr lang="en-US" sz="1600" dirty="0" smtClean="0"/>
              <a:t>AIF while </a:t>
            </a:r>
            <a:r>
              <a:rPr lang="en-US" sz="1600" dirty="0"/>
              <a:t>on holidays in Adelaide in March </a:t>
            </a:r>
            <a:r>
              <a:rPr lang="en-US" sz="1600" dirty="0" smtClean="0"/>
              <a:t>1915.</a:t>
            </a:r>
          </a:p>
          <a:p>
            <a:pPr fontAlgn="auto">
              <a:spcAft>
                <a:spcPts val="0"/>
              </a:spcAft>
              <a:buFont typeface="Arial" pitchFamily="34" charset="0"/>
              <a:buChar char="•"/>
              <a:defRPr/>
            </a:pPr>
            <a:r>
              <a:rPr lang="en-US" sz="1600" dirty="0" smtClean="0"/>
              <a:t>promoted </a:t>
            </a:r>
            <a:r>
              <a:rPr lang="en-US" sz="1600" dirty="0"/>
              <a:t>lieutenant in the 10th Battalion and seriously wounded at </a:t>
            </a:r>
            <a:r>
              <a:rPr lang="en-US" sz="1600" dirty="0" err="1"/>
              <a:t>Pozières</a:t>
            </a:r>
            <a:r>
              <a:rPr lang="en-US" sz="1600" dirty="0"/>
              <a:t> in July </a:t>
            </a:r>
            <a:r>
              <a:rPr lang="en-US" sz="1600" dirty="0" smtClean="0"/>
              <a:t>1916.</a:t>
            </a:r>
            <a:r>
              <a:rPr lang="en-US" sz="1600" dirty="0"/>
              <a:t> </a:t>
            </a:r>
            <a:endParaRPr lang="en-US" sz="1600" dirty="0" smtClean="0"/>
          </a:p>
          <a:p>
            <a:pPr fontAlgn="auto">
              <a:spcAft>
                <a:spcPts val="0"/>
              </a:spcAft>
              <a:buFont typeface="Arial" pitchFamily="34" charset="0"/>
              <a:buChar char="•"/>
              <a:defRPr/>
            </a:pPr>
            <a:r>
              <a:rPr lang="en-US" sz="1600" dirty="0" smtClean="0"/>
              <a:t>Invalided </a:t>
            </a:r>
            <a:r>
              <a:rPr lang="en-US" sz="1600" dirty="0"/>
              <a:t>back to Adelaide </a:t>
            </a:r>
            <a:r>
              <a:rPr lang="en-US" sz="1600" dirty="0" smtClean="0"/>
              <a:t>.</a:t>
            </a:r>
          </a:p>
          <a:p>
            <a:pPr fontAlgn="auto">
              <a:spcAft>
                <a:spcPts val="0"/>
              </a:spcAft>
              <a:buFont typeface="Arial" pitchFamily="34" charset="0"/>
              <a:buChar char="•"/>
              <a:defRPr/>
            </a:pPr>
            <a:endParaRPr lang="en-US" sz="1600" dirty="0"/>
          </a:p>
          <a:p>
            <a:pPr fontAlgn="auto">
              <a:spcAft>
                <a:spcPts val="0"/>
              </a:spcAft>
              <a:buFont typeface="Arial" pitchFamily="34" charset="0"/>
              <a:buChar char="•"/>
              <a:defRPr/>
            </a:pPr>
            <a:r>
              <a:rPr lang="en-US" sz="1600" dirty="0"/>
              <a:t>After the war Boyce went to Balliol College, Oxford, </a:t>
            </a:r>
            <a:r>
              <a:rPr lang="en-US" sz="1600" dirty="0" smtClean="0"/>
              <a:t>B.A</a:t>
            </a:r>
            <a:r>
              <a:rPr lang="en-US" sz="1600" dirty="0"/>
              <a:t>., 1920; M.A., </a:t>
            </a:r>
            <a:r>
              <a:rPr lang="en-US" sz="1600" dirty="0" smtClean="0"/>
              <a:t>1924. he </a:t>
            </a:r>
            <a:r>
              <a:rPr lang="en-US" sz="1600" dirty="0"/>
              <a:t>read for the Bar and in 1922 was called to the Inner Temple. </a:t>
            </a:r>
            <a:endParaRPr lang="en-US" sz="1600" dirty="0" smtClean="0"/>
          </a:p>
          <a:p>
            <a:pPr fontAlgn="auto">
              <a:spcAft>
                <a:spcPts val="0"/>
              </a:spcAft>
              <a:buFont typeface="Arial" pitchFamily="34" charset="0"/>
              <a:buChar char="•"/>
              <a:defRPr/>
            </a:pPr>
            <a:endParaRPr lang="en-US" sz="1600" dirty="0" smtClean="0"/>
          </a:p>
          <a:p>
            <a:pPr fontAlgn="auto">
              <a:spcAft>
                <a:spcPts val="0"/>
              </a:spcAft>
              <a:buFont typeface="Arial" pitchFamily="34" charset="0"/>
              <a:buChar char="•"/>
              <a:defRPr/>
            </a:pPr>
            <a:r>
              <a:rPr lang="en-US" sz="1600" dirty="0" smtClean="0"/>
              <a:t>Boyce </a:t>
            </a:r>
            <a:r>
              <a:rPr lang="en-US" sz="1600" dirty="0"/>
              <a:t>entered the House of Commons as Conservative member for Gloucester in </a:t>
            </a:r>
            <a:r>
              <a:rPr lang="en-US" sz="1600" dirty="0" smtClean="0"/>
              <a:t>1929</a:t>
            </a:r>
          </a:p>
          <a:p>
            <a:pPr fontAlgn="auto">
              <a:spcAft>
                <a:spcPts val="0"/>
              </a:spcAft>
              <a:buFont typeface="Arial" pitchFamily="34" charset="0"/>
              <a:buChar char="•"/>
              <a:defRPr/>
            </a:pPr>
            <a:endParaRPr lang="en-US" sz="1600" dirty="0" smtClean="0"/>
          </a:p>
          <a:p>
            <a:pPr fontAlgn="auto">
              <a:spcAft>
                <a:spcPts val="0"/>
              </a:spcAft>
              <a:buFont typeface="Arial" pitchFamily="34" charset="0"/>
              <a:buChar char="•"/>
              <a:defRPr/>
            </a:pPr>
            <a:r>
              <a:rPr lang="en-US" sz="1600" dirty="0" smtClean="0"/>
              <a:t>became </a:t>
            </a:r>
            <a:r>
              <a:rPr lang="en-US" sz="1600" dirty="0"/>
              <a:t>an alderman of the City of London in 1942</a:t>
            </a:r>
            <a:r>
              <a:rPr lang="en-US" sz="1600" dirty="0" smtClean="0"/>
              <a:t>,</a:t>
            </a:r>
          </a:p>
          <a:p>
            <a:pPr fontAlgn="auto">
              <a:spcAft>
                <a:spcPts val="0"/>
              </a:spcAft>
              <a:buFont typeface="Arial" pitchFamily="34" charset="0"/>
              <a:buChar char="•"/>
              <a:defRPr/>
            </a:pPr>
            <a:r>
              <a:rPr lang="en-US" sz="1600" dirty="0" smtClean="0"/>
              <a:t>high </a:t>
            </a:r>
            <a:r>
              <a:rPr lang="en-US" sz="1600" dirty="0"/>
              <a:t>sheriff in 1947-48 </a:t>
            </a:r>
          </a:p>
          <a:p>
            <a:pPr fontAlgn="auto">
              <a:spcAft>
                <a:spcPts val="0"/>
              </a:spcAft>
              <a:buFont typeface="Arial" pitchFamily="34" charset="0"/>
              <a:buChar char="•"/>
              <a:defRPr/>
            </a:pPr>
            <a:r>
              <a:rPr lang="en-US" sz="1600" dirty="0" smtClean="0"/>
              <a:t>in </a:t>
            </a:r>
            <a:r>
              <a:rPr lang="en-US" sz="1600" dirty="0"/>
              <a:t>1951-</a:t>
            </a:r>
            <a:r>
              <a:rPr lang="en-US" sz="1600" dirty="0" smtClean="0"/>
              <a:t>52, </a:t>
            </a:r>
            <a:r>
              <a:rPr lang="en-US" sz="1600" dirty="0"/>
              <a:t>lord mayor — the first citizen of a dominion to achieve the distinction</a:t>
            </a:r>
            <a:r>
              <a:rPr lang="en-US" sz="1600" dirty="0" smtClean="0"/>
              <a:t>.</a:t>
            </a:r>
          </a:p>
          <a:p>
            <a:pPr fontAlgn="auto">
              <a:spcAft>
                <a:spcPts val="0"/>
              </a:spcAft>
              <a:buFont typeface="Arial" pitchFamily="34" charset="0"/>
              <a:buChar char="•"/>
              <a:defRPr/>
            </a:pPr>
            <a:r>
              <a:rPr lang="en-US" sz="1600" dirty="0" smtClean="0"/>
              <a:t> </a:t>
            </a:r>
          </a:p>
          <a:p>
            <a:pPr fontAlgn="auto">
              <a:spcAft>
                <a:spcPts val="0"/>
              </a:spcAft>
              <a:buFont typeface="Arial" pitchFamily="34" charset="0"/>
              <a:buChar char="•"/>
              <a:defRPr/>
            </a:pPr>
            <a:r>
              <a:rPr lang="en-US" sz="1600" dirty="0" smtClean="0"/>
              <a:t>“His </a:t>
            </a:r>
            <a:r>
              <a:rPr lang="en-US" sz="1600" dirty="0"/>
              <a:t>many friends included Leo Amery, </a:t>
            </a:r>
            <a:r>
              <a:rPr lang="en-US" sz="1600" dirty="0" smtClean="0"/>
              <a:t>Viscount Bruce, (Baron) Casey and the Cilento family”</a:t>
            </a:r>
          </a:p>
          <a:p>
            <a:pPr fontAlgn="auto">
              <a:spcAft>
                <a:spcPts val="0"/>
              </a:spcAft>
              <a:buFont typeface="Arial" pitchFamily="34" charset="0"/>
              <a:buChar char="•"/>
              <a:defRPr/>
            </a:pPr>
            <a:endParaRPr lang="nl-NL" sz="1600" dirty="0" smtClean="0"/>
          </a:p>
          <a:p>
            <a:pPr fontAlgn="auto">
              <a:spcAft>
                <a:spcPts val="0"/>
              </a:spcAft>
              <a:buFont typeface="Arial" pitchFamily="34" charset="0"/>
              <a:buChar char="•"/>
              <a:defRPr/>
            </a:pPr>
            <a:r>
              <a:rPr lang="en-US" sz="1600" dirty="0" smtClean="0"/>
              <a:t>ADB : </a:t>
            </a:r>
            <a:r>
              <a:rPr lang="en-US" sz="1600" dirty="0" err="1" smtClean="0"/>
              <a:t>vol</a:t>
            </a:r>
            <a:r>
              <a:rPr lang="en-US" sz="1600" dirty="0" smtClean="0"/>
              <a:t> 7, 1979.</a:t>
            </a:r>
          </a:p>
          <a:p>
            <a:pPr fontAlgn="auto">
              <a:spcAft>
                <a:spcPts val="0"/>
              </a:spcAft>
              <a:buFont typeface="Arial" pitchFamily="34" charset="0"/>
              <a:buChar char="•"/>
              <a:defRPr/>
            </a:pPr>
            <a:endParaRPr lang="en-US" sz="1600" dirty="0">
              <a:solidFill>
                <a:srgbClr val="FFFFFF"/>
              </a:solidFill>
              <a:latin typeface="Century"/>
              <a:cs typeface="Century"/>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43437"/>
          </a:xfrm>
        </p:spPr>
        <p:txBody>
          <a:bodyPr rtlCol="0">
            <a:normAutofit/>
          </a:bodyPr>
          <a:lstStyle/>
          <a:p>
            <a:pPr fontAlgn="auto">
              <a:spcAft>
                <a:spcPts val="0"/>
              </a:spcAft>
              <a:defRPr/>
            </a:pPr>
            <a:r>
              <a:rPr lang="en-US" sz="1800" dirty="0" smtClean="0">
                <a:solidFill>
                  <a:srgbClr val="FFFFFF"/>
                </a:solidFill>
                <a:latin typeface="Century"/>
                <a:cs typeface="Century"/>
              </a:rPr>
              <a:t>Raphael West Cilento </a:t>
            </a:r>
            <a:br>
              <a:rPr lang="en-US" sz="1800" dirty="0" smtClean="0">
                <a:solidFill>
                  <a:srgbClr val="FFFFFF"/>
                </a:solidFill>
                <a:latin typeface="Century"/>
                <a:cs typeface="Century"/>
              </a:rPr>
            </a:br>
            <a:r>
              <a:rPr lang="en-US" sz="1800" dirty="0" smtClean="0">
                <a:solidFill>
                  <a:srgbClr val="FFFFFF"/>
                </a:solidFill>
                <a:latin typeface="Century"/>
                <a:cs typeface="Century"/>
              </a:rPr>
              <a:t>1893-1985</a:t>
            </a:r>
            <a:br>
              <a:rPr lang="en-US" sz="1800" dirty="0" smtClean="0">
                <a:solidFill>
                  <a:srgbClr val="FFFFFF"/>
                </a:solidFill>
                <a:latin typeface="Century"/>
                <a:cs typeface="Century"/>
              </a:rPr>
            </a:br>
            <a:r>
              <a:rPr lang="en-US" sz="1800" dirty="0" smtClean="0">
                <a:solidFill>
                  <a:srgbClr val="FFFFFF"/>
                </a:solidFill>
                <a:latin typeface="Century"/>
                <a:cs typeface="Century"/>
              </a:rPr>
              <a:t/>
            </a:r>
            <a:br>
              <a:rPr lang="en-US" sz="1800" dirty="0" smtClean="0">
                <a:solidFill>
                  <a:srgbClr val="FFFFFF"/>
                </a:solidFill>
                <a:latin typeface="Century"/>
                <a:cs typeface="Century"/>
              </a:rPr>
            </a:br>
            <a:r>
              <a:rPr lang="en-US" sz="2400" dirty="0">
                <a:solidFill>
                  <a:srgbClr val="FFFFFF"/>
                </a:solidFill>
                <a:latin typeface="+mn-lt"/>
              </a:rPr>
              <a:t/>
            </a:r>
            <a:br>
              <a:rPr lang="en-US" sz="2400" dirty="0">
                <a:solidFill>
                  <a:srgbClr val="FFFFFF"/>
                </a:solidFill>
                <a:latin typeface="+mn-lt"/>
              </a:rPr>
            </a:br>
            <a:r>
              <a:rPr lang="en-US" sz="1600" dirty="0" smtClean="0">
                <a:solidFill>
                  <a:srgbClr val="FFFFFF"/>
                </a:solidFill>
                <a:latin typeface="+mn-lt"/>
              </a:rPr>
              <a:t>During his last days he spoke to his family and informed them that he had  converted to be a Catholic.</a:t>
            </a:r>
            <a:br>
              <a:rPr lang="en-US" sz="1600" dirty="0" smtClean="0">
                <a:solidFill>
                  <a:srgbClr val="FFFFFF"/>
                </a:solidFill>
                <a:latin typeface="+mn-lt"/>
              </a:rPr>
            </a:br>
            <a:r>
              <a:rPr lang="en-US" sz="1600" dirty="0" smtClean="0">
                <a:solidFill>
                  <a:srgbClr val="FFFFFF"/>
                </a:solidFill>
                <a:latin typeface="+mn-lt"/>
              </a:rPr>
              <a:t/>
            </a:r>
            <a:br>
              <a:rPr lang="en-US" sz="1600" dirty="0" smtClean="0">
                <a:solidFill>
                  <a:srgbClr val="FFFFFF"/>
                </a:solidFill>
                <a:latin typeface="+mn-lt"/>
              </a:rPr>
            </a:br>
            <a:r>
              <a:rPr lang="en-US" sz="1600" dirty="0" smtClean="0">
                <a:solidFill>
                  <a:srgbClr val="FFFFFF"/>
                </a:solidFill>
                <a:latin typeface="+mn-lt"/>
              </a:rPr>
              <a:t>One son said he was an old hypocrite.</a:t>
            </a:r>
            <a:br>
              <a:rPr lang="en-US" sz="1600" dirty="0" smtClean="0">
                <a:solidFill>
                  <a:srgbClr val="FFFFFF"/>
                </a:solidFill>
                <a:latin typeface="+mn-lt"/>
              </a:rPr>
            </a:br>
            <a:r>
              <a:rPr lang="en-US" sz="1600" dirty="0">
                <a:solidFill>
                  <a:srgbClr val="FFFFFF"/>
                </a:solidFill>
                <a:latin typeface="+mn-lt"/>
              </a:rPr>
              <a:t/>
            </a:r>
            <a:br>
              <a:rPr lang="en-US" sz="1600" dirty="0">
                <a:solidFill>
                  <a:srgbClr val="FFFFFF"/>
                </a:solidFill>
                <a:latin typeface="+mn-lt"/>
              </a:rPr>
            </a:br>
            <a:r>
              <a:rPr lang="en-US" sz="1600" dirty="0" smtClean="0">
                <a:solidFill>
                  <a:srgbClr val="FFFFFF"/>
                </a:solidFill>
                <a:latin typeface="+mn-lt"/>
              </a:rPr>
              <a:t>He responded</a:t>
            </a:r>
            <a:br>
              <a:rPr lang="en-US" sz="1600" dirty="0" smtClean="0">
                <a:solidFill>
                  <a:srgbClr val="FFFFFF"/>
                </a:solidFill>
                <a:latin typeface="+mn-lt"/>
              </a:rPr>
            </a:br>
            <a:r>
              <a:rPr lang="en-US" sz="1600" dirty="0">
                <a:solidFill>
                  <a:srgbClr val="FFFFFF"/>
                </a:solidFill>
                <a:latin typeface="+mn-lt"/>
              </a:rPr>
              <a:t/>
            </a:r>
            <a:br>
              <a:rPr lang="en-US" sz="1600" dirty="0">
                <a:solidFill>
                  <a:srgbClr val="FFFFFF"/>
                </a:solidFill>
                <a:latin typeface="+mn-lt"/>
              </a:rPr>
            </a:br>
            <a:r>
              <a:rPr lang="en-US" sz="1600" dirty="0" smtClean="0">
                <a:solidFill>
                  <a:srgbClr val="FFFFFF"/>
                </a:solidFill>
                <a:latin typeface="+mn-lt"/>
              </a:rPr>
              <a:t>“They might be right.”</a:t>
            </a:r>
            <a:br>
              <a:rPr lang="en-US" sz="1600" dirty="0" smtClean="0">
                <a:solidFill>
                  <a:srgbClr val="FFFFFF"/>
                </a:solidFill>
                <a:latin typeface="+mn-lt"/>
              </a:rPr>
            </a:br>
            <a:r>
              <a:rPr lang="en-US" sz="1600" dirty="0">
                <a:solidFill>
                  <a:srgbClr val="FFFFFF"/>
                </a:solidFill>
                <a:latin typeface="+mn-lt"/>
              </a:rPr>
              <a:t/>
            </a:r>
            <a:br>
              <a:rPr lang="en-US" sz="1600" dirty="0">
                <a:solidFill>
                  <a:srgbClr val="FFFFFF"/>
                </a:solidFill>
                <a:latin typeface="+mn-lt"/>
              </a:rPr>
            </a:br>
            <a:r>
              <a:rPr lang="en-US" sz="1600" dirty="0" smtClean="0">
                <a:solidFill>
                  <a:srgbClr val="FFFFFF"/>
                </a:solidFill>
                <a:latin typeface="+mn-lt"/>
              </a:rPr>
              <a:t>Exploring to the end</a:t>
            </a:r>
            <a:endParaRPr lang="en-US" sz="1600" dirty="0">
              <a:solidFill>
                <a:srgbClr val="FFFFFF"/>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z="2000" smtClean="0">
                <a:solidFill>
                  <a:srgbClr val="FFFF00"/>
                </a:solidFill>
                <a:latin typeface="Century" pitchFamily="18" charset="0"/>
              </a:rPr>
              <a:t>Lady Cilento Children’s Hospital , Brisbane . June 2014</a:t>
            </a:r>
          </a:p>
        </p:txBody>
      </p:sp>
      <p:pic>
        <p:nvPicPr>
          <p:cNvPr id="52226" name="Content Placeholder 3"/>
          <p:cNvPicPr>
            <a:picLocks noGrp="1" noChangeAspect="1"/>
          </p:cNvPicPr>
          <p:nvPr>
            <p:ph idx="1"/>
          </p:nvPr>
        </p:nvPicPr>
        <p:blipFill>
          <a:blip r:embed="rId3"/>
          <a:srcRect t="13217" b="13217"/>
          <a:stretch>
            <a:fillRect/>
          </a:stretch>
        </p:blipFill>
        <p:spPr>
          <a:xfrm>
            <a:off x="457200" y="1851025"/>
            <a:ext cx="4960938" cy="2728913"/>
          </a:xfrm>
        </p:spPr>
      </p:pic>
      <p:pic>
        <p:nvPicPr>
          <p:cNvPr id="52227" name="Picture 4" descr="DR P Cilento 1918.jpg"/>
          <p:cNvPicPr>
            <a:picLocks noChangeAspect="1"/>
          </p:cNvPicPr>
          <p:nvPr/>
        </p:nvPicPr>
        <p:blipFill>
          <a:blip r:embed="rId4"/>
          <a:srcRect/>
          <a:stretch>
            <a:fillRect/>
          </a:stretch>
        </p:blipFill>
        <p:spPr bwMode="auto">
          <a:xfrm>
            <a:off x="5849938" y="3448050"/>
            <a:ext cx="2709862" cy="2867025"/>
          </a:xfrm>
          <a:prstGeom prst="rect">
            <a:avLst/>
          </a:prstGeom>
          <a:noFill/>
          <a:ln w="9525">
            <a:noFill/>
            <a:miter lim="800000"/>
            <a:headEnd/>
            <a:tailEnd/>
          </a:ln>
        </p:spPr>
      </p:pic>
      <p:sp>
        <p:nvSpPr>
          <p:cNvPr id="52228" name="TextBox 5"/>
          <p:cNvSpPr txBox="1">
            <a:spLocks noChangeArrowheads="1"/>
          </p:cNvSpPr>
          <p:nvPr/>
        </p:nvSpPr>
        <p:spPr bwMode="auto">
          <a:xfrm>
            <a:off x="76200" y="5167313"/>
            <a:ext cx="5427663" cy="646112"/>
          </a:xfrm>
          <a:prstGeom prst="rect">
            <a:avLst/>
          </a:prstGeom>
          <a:noFill/>
          <a:ln w="9525">
            <a:noFill/>
            <a:miter lim="800000"/>
            <a:headEnd/>
            <a:tailEnd/>
          </a:ln>
        </p:spPr>
        <p:txBody>
          <a:bodyPr>
            <a:spAutoFit/>
          </a:bodyPr>
          <a:lstStyle/>
          <a:p>
            <a:pPr algn="ctr"/>
            <a:r>
              <a:rPr lang="en-US">
                <a:solidFill>
                  <a:srgbClr val="FFFF00"/>
                </a:solidFill>
                <a:latin typeface="Calibri" pitchFamily="34" charset="0"/>
                <a:ea typeface="ＭＳ Ｐゴシック" pitchFamily="34" charset="-128"/>
              </a:rPr>
              <a:t>Dr Phyllis McGlew, 1894-1987. MB BS Adelaide.1918. </a:t>
            </a:r>
          </a:p>
          <a:p>
            <a:pPr algn="ctr"/>
            <a:r>
              <a:rPr lang="en-US">
                <a:solidFill>
                  <a:srgbClr val="FFFF00"/>
                </a:solidFill>
                <a:latin typeface="Calibri" pitchFamily="34" charset="0"/>
                <a:ea typeface="ＭＳ Ｐゴシック" pitchFamily="34" charset="-128"/>
              </a:rPr>
              <a:t>Aka. Lady Cilento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229600" cy="871537"/>
          </a:xfrm>
        </p:spPr>
        <p:txBody>
          <a:bodyPr/>
          <a:lstStyle/>
          <a:p>
            <a:r>
              <a:rPr lang="en-US" smtClean="0"/>
              <a:t>Cilento Family Tree</a:t>
            </a:r>
          </a:p>
        </p:txBody>
      </p:sp>
      <p:sp>
        <p:nvSpPr>
          <p:cNvPr id="17410" name="Content Placeholder 2"/>
          <p:cNvSpPr>
            <a:spLocks noGrp="1"/>
          </p:cNvSpPr>
          <p:nvPr>
            <p:ph idx="1"/>
          </p:nvPr>
        </p:nvSpPr>
        <p:spPr/>
        <p:txBody>
          <a:bodyPr/>
          <a:lstStyle/>
          <a:p>
            <a:pPr marL="1371600" lvl="3" indent="0">
              <a:buFont typeface="Arial" charset="0"/>
              <a:buNone/>
            </a:pPr>
            <a:r>
              <a:rPr lang="en-US" sz="1600" smtClean="0"/>
              <a:t>      </a:t>
            </a:r>
            <a:r>
              <a:rPr lang="en-US" sz="1600" smtClean="0">
                <a:solidFill>
                  <a:srgbClr val="FFFF00"/>
                </a:solidFill>
              </a:rPr>
              <a:t>Salvatore Cilento 1831-1914</a:t>
            </a:r>
            <a:r>
              <a:rPr lang="en-US" sz="1600" smtClean="0"/>
              <a:t>= Elizabeth Watson 1831-1878</a:t>
            </a:r>
          </a:p>
        </p:txBody>
      </p:sp>
      <p:cxnSp>
        <p:nvCxnSpPr>
          <p:cNvPr id="9" name="Straight Connector 8"/>
          <p:cNvCxnSpPr/>
          <p:nvPr/>
        </p:nvCxnSpPr>
        <p:spPr>
          <a:xfrm flipH="1">
            <a:off x="2201863" y="2551113"/>
            <a:ext cx="26225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201863" y="2551113"/>
            <a:ext cx="0" cy="571500"/>
          </a:xfrm>
          <a:prstGeom prst="line">
            <a:avLst/>
          </a:prstGeom>
        </p:spPr>
        <p:style>
          <a:lnRef idx="2">
            <a:schemeClr val="accent1"/>
          </a:lnRef>
          <a:fillRef idx="0">
            <a:schemeClr val="accent1"/>
          </a:fillRef>
          <a:effectRef idx="1">
            <a:schemeClr val="accent1"/>
          </a:effectRef>
          <a:fontRef idx="minor">
            <a:schemeClr val="tx1"/>
          </a:fontRef>
        </p:style>
      </p:cxnSp>
      <p:sp>
        <p:nvSpPr>
          <p:cNvPr id="17413" name="TextBox 21"/>
          <p:cNvSpPr txBox="1">
            <a:spLocks noChangeArrowheads="1"/>
          </p:cNvSpPr>
          <p:nvPr/>
        </p:nvSpPr>
        <p:spPr bwMode="auto">
          <a:xfrm>
            <a:off x="587375" y="3122613"/>
            <a:ext cx="7993063" cy="369887"/>
          </a:xfrm>
          <a:prstGeom prst="rect">
            <a:avLst/>
          </a:prstGeom>
          <a:noFill/>
          <a:ln w="9525">
            <a:noFill/>
            <a:miter lim="800000"/>
            <a:headEnd/>
            <a:tailEnd/>
          </a:ln>
        </p:spPr>
        <p:txBody>
          <a:bodyPr>
            <a:spAutoFit/>
          </a:bodyPr>
          <a:lstStyle/>
          <a:p>
            <a:r>
              <a:rPr lang="en-US">
                <a:solidFill>
                  <a:srgbClr val="FFFF00"/>
                </a:solidFill>
                <a:latin typeface="Calibri" pitchFamily="34" charset="0"/>
              </a:rPr>
              <a:t>Raphael Ambrose Cilento  1865-1945  </a:t>
            </a:r>
            <a:r>
              <a:rPr lang="en-US">
                <a:latin typeface="Calibri" pitchFamily="34" charset="0"/>
              </a:rPr>
              <a:t>= Francis Ellen Elizabeth West 1868- 1956</a:t>
            </a:r>
          </a:p>
        </p:txBody>
      </p:sp>
      <p:cxnSp>
        <p:nvCxnSpPr>
          <p:cNvPr id="24" name="Straight Connector 23"/>
          <p:cNvCxnSpPr/>
          <p:nvPr/>
        </p:nvCxnSpPr>
        <p:spPr>
          <a:xfrm>
            <a:off x="4294188" y="3492500"/>
            <a:ext cx="0" cy="4683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800100" y="3938588"/>
            <a:ext cx="36798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01688" y="3960813"/>
            <a:ext cx="0" cy="571500"/>
          </a:xfrm>
          <a:prstGeom prst="line">
            <a:avLst/>
          </a:prstGeom>
        </p:spPr>
        <p:style>
          <a:lnRef idx="2">
            <a:schemeClr val="accent1"/>
          </a:lnRef>
          <a:fillRef idx="0">
            <a:schemeClr val="accent1"/>
          </a:fillRef>
          <a:effectRef idx="1">
            <a:schemeClr val="accent1"/>
          </a:effectRef>
          <a:fontRef idx="minor">
            <a:schemeClr val="tx1"/>
          </a:fontRef>
        </p:style>
      </p:cxnSp>
      <p:sp>
        <p:nvSpPr>
          <p:cNvPr id="17417" name="TextBox 31"/>
          <p:cNvSpPr txBox="1">
            <a:spLocks noChangeArrowheads="1"/>
          </p:cNvSpPr>
          <p:nvPr/>
        </p:nvSpPr>
        <p:spPr bwMode="auto">
          <a:xfrm>
            <a:off x="384175" y="4532313"/>
            <a:ext cx="6797675" cy="369887"/>
          </a:xfrm>
          <a:prstGeom prst="rect">
            <a:avLst/>
          </a:prstGeom>
          <a:noFill/>
          <a:ln w="9525">
            <a:noFill/>
            <a:miter lim="800000"/>
            <a:headEnd/>
            <a:tailEnd/>
          </a:ln>
        </p:spPr>
        <p:txBody>
          <a:bodyPr>
            <a:spAutoFit/>
          </a:bodyPr>
          <a:lstStyle/>
          <a:p>
            <a:r>
              <a:rPr lang="en-US">
                <a:solidFill>
                  <a:srgbClr val="FFFF00"/>
                </a:solidFill>
                <a:latin typeface="Calibri" pitchFamily="34" charset="0"/>
              </a:rPr>
              <a:t>Raphael West Cilento 1893-1985 </a:t>
            </a:r>
            <a:r>
              <a:rPr lang="en-US">
                <a:latin typeface="Calibri" pitchFamily="34" charset="0"/>
              </a:rPr>
              <a:t>= Phyllis Dorothy McGlew 1894-1987 </a:t>
            </a:r>
          </a:p>
        </p:txBody>
      </p:sp>
      <p:cxnSp>
        <p:nvCxnSpPr>
          <p:cNvPr id="40" name="Straight Connector 39"/>
          <p:cNvCxnSpPr/>
          <p:nvPr/>
        </p:nvCxnSpPr>
        <p:spPr>
          <a:xfrm>
            <a:off x="4479925" y="4776788"/>
            <a:ext cx="0" cy="373062"/>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457200" y="5149850"/>
            <a:ext cx="822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57200" y="5149850"/>
            <a:ext cx="0" cy="7461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686800" y="5149850"/>
            <a:ext cx="0" cy="719138"/>
          </a:xfrm>
          <a:prstGeom prst="line">
            <a:avLst/>
          </a:prstGeom>
        </p:spPr>
        <p:style>
          <a:lnRef idx="2">
            <a:schemeClr val="accent1"/>
          </a:lnRef>
          <a:fillRef idx="0">
            <a:schemeClr val="accent1"/>
          </a:fillRef>
          <a:effectRef idx="1">
            <a:schemeClr val="accent1"/>
          </a:effectRef>
          <a:fontRef idx="minor">
            <a:schemeClr val="tx1"/>
          </a:fontRef>
        </p:style>
      </p:cxnSp>
      <p:sp>
        <p:nvSpPr>
          <p:cNvPr id="17422" name="TextBox 54"/>
          <p:cNvSpPr txBox="1">
            <a:spLocks noChangeArrowheads="1"/>
          </p:cNvSpPr>
          <p:nvPr/>
        </p:nvSpPr>
        <p:spPr bwMode="auto">
          <a:xfrm>
            <a:off x="8247063" y="5868988"/>
            <a:ext cx="879475" cy="368300"/>
          </a:xfrm>
          <a:prstGeom prst="rect">
            <a:avLst/>
          </a:prstGeom>
          <a:noFill/>
          <a:ln w="9525">
            <a:noFill/>
            <a:miter lim="800000"/>
            <a:headEnd/>
            <a:tailEnd/>
          </a:ln>
        </p:spPr>
        <p:txBody>
          <a:bodyPr>
            <a:spAutoFit/>
          </a:bodyPr>
          <a:lstStyle/>
          <a:p>
            <a:r>
              <a:rPr lang="en-US">
                <a:solidFill>
                  <a:srgbClr val="FF0000"/>
                </a:solidFill>
                <a:latin typeface="Calibri" pitchFamily="34" charset="0"/>
              </a:rPr>
              <a:t>David</a:t>
            </a:r>
          </a:p>
        </p:txBody>
      </p:sp>
      <p:cxnSp>
        <p:nvCxnSpPr>
          <p:cNvPr id="57" name="Straight Connector 56"/>
          <p:cNvCxnSpPr/>
          <p:nvPr/>
        </p:nvCxnSpPr>
        <p:spPr>
          <a:xfrm>
            <a:off x="2201863" y="5159375"/>
            <a:ext cx="0" cy="722313"/>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3436938" y="5149850"/>
            <a:ext cx="0" cy="73183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149850" y="5149850"/>
            <a:ext cx="0" cy="747713"/>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6865938" y="5149850"/>
            <a:ext cx="0" cy="746125"/>
          </a:xfrm>
          <a:prstGeom prst="line">
            <a:avLst/>
          </a:prstGeom>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6059488" y="5897563"/>
            <a:ext cx="1754187" cy="369887"/>
          </a:xfrm>
          <a:prstGeom prst="rect">
            <a:avLst/>
          </a:prstGeom>
          <a:noFill/>
        </p:spPr>
        <p:txBody>
          <a:bodyPr wrap="none">
            <a:spAutoFit/>
          </a:bodyPr>
          <a:lstStyle/>
          <a:p>
            <a:pPr fontAlgn="auto">
              <a:spcBef>
                <a:spcPts val="0"/>
              </a:spcBef>
              <a:spcAft>
                <a:spcPts val="0"/>
              </a:spcAft>
              <a:defRPr/>
            </a:pPr>
            <a:r>
              <a:rPr lang="en-US" dirty="0">
                <a:solidFill>
                  <a:schemeClr val="accent6">
                    <a:lumMod val="60000"/>
                    <a:lumOff val="40000"/>
                  </a:schemeClr>
                </a:solidFill>
                <a:latin typeface="+mn-lt"/>
                <a:cs typeface="+mn-cs"/>
              </a:rPr>
              <a:t>Elizabeth Dianne</a:t>
            </a:r>
          </a:p>
        </p:txBody>
      </p:sp>
      <p:sp>
        <p:nvSpPr>
          <p:cNvPr id="17428" name="TextBox 74"/>
          <p:cNvSpPr txBox="1">
            <a:spLocks noChangeArrowheads="1"/>
          </p:cNvSpPr>
          <p:nvPr/>
        </p:nvSpPr>
        <p:spPr bwMode="auto">
          <a:xfrm>
            <a:off x="139700" y="5881688"/>
            <a:ext cx="1360488" cy="369887"/>
          </a:xfrm>
          <a:prstGeom prst="rect">
            <a:avLst/>
          </a:prstGeom>
          <a:noFill/>
          <a:ln w="9525">
            <a:noFill/>
            <a:miter lim="800000"/>
            <a:headEnd/>
            <a:tailEnd/>
          </a:ln>
        </p:spPr>
        <p:txBody>
          <a:bodyPr>
            <a:spAutoFit/>
          </a:bodyPr>
          <a:lstStyle/>
          <a:p>
            <a:r>
              <a:rPr lang="en-US">
                <a:solidFill>
                  <a:srgbClr val="FF0000"/>
                </a:solidFill>
                <a:latin typeface="Calibri" pitchFamily="34" charset="0"/>
              </a:rPr>
              <a:t>Raphael C F</a:t>
            </a:r>
          </a:p>
        </p:txBody>
      </p:sp>
      <p:sp>
        <p:nvSpPr>
          <p:cNvPr id="17429" name="TextBox 3"/>
          <p:cNvSpPr txBox="1">
            <a:spLocks noChangeArrowheads="1"/>
          </p:cNvSpPr>
          <p:nvPr/>
        </p:nvSpPr>
        <p:spPr bwMode="auto">
          <a:xfrm>
            <a:off x="169863" y="6316663"/>
            <a:ext cx="8972550" cy="369887"/>
          </a:xfrm>
          <a:prstGeom prst="rect">
            <a:avLst/>
          </a:prstGeom>
          <a:noFill/>
          <a:ln w="9525">
            <a:noFill/>
            <a:miter lim="800000"/>
            <a:headEnd/>
            <a:tailEnd/>
          </a:ln>
        </p:spPr>
        <p:txBody>
          <a:bodyPr>
            <a:spAutoFit/>
          </a:bodyPr>
          <a:lstStyle/>
          <a:p>
            <a:r>
              <a:rPr lang="en-US">
                <a:latin typeface="Calibri" pitchFamily="34" charset="0"/>
              </a:rPr>
              <a:t>four are </a:t>
            </a:r>
            <a:r>
              <a:rPr lang="en-US">
                <a:solidFill>
                  <a:srgbClr val="FF0000"/>
                </a:solidFill>
                <a:latin typeface="Calibri" pitchFamily="34" charset="0"/>
              </a:rPr>
              <a:t>doctors</a:t>
            </a:r>
            <a:r>
              <a:rPr lang="en-US">
                <a:latin typeface="Calibri" pitchFamily="34" charset="0"/>
              </a:rPr>
              <a:t>, one an </a:t>
            </a:r>
            <a:r>
              <a:rPr lang="en-US">
                <a:solidFill>
                  <a:srgbClr val="3366FF"/>
                </a:solidFill>
                <a:latin typeface="Calibri" pitchFamily="34" charset="0"/>
              </a:rPr>
              <a:t>artist</a:t>
            </a:r>
            <a:r>
              <a:rPr lang="en-US">
                <a:latin typeface="Calibri" pitchFamily="34" charset="0"/>
              </a:rPr>
              <a:t> of international repute, and one is well-known </a:t>
            </a:r>
            <a:r>
              <a:rPr lang="en-US">
                <a:solidFill>
                  <a:srgbClr val="FAC090"/>
                </a:solidFill>
                <a:latin typeface="Calibri" pitchFamily="34" charset="0"/>
              </a:rPr>
              <a:t>stage and screen</a:t>
            </a:r>
          </a:p>
        </p:txBody>
      </p:sp>
      <p:cxnSp>
        <p:nvCxnSpPr>
          <p:cNvPr id="7" name="Straight Connector 6"/>
          <p:cNvCxnSpPr/>
          <p:nvPr/>
        </p:nvCxnSpPr>
        <p:spPr>
          <a:xfrm>
            <a:off x="4503738" y="2016125"/>
            <a:ext cx="0" cy="534988"/>
          </a:xfrm>
          <a:prstGeom prst="line">
            <a:avLst/>
          </a:prstGeom>
        </p:spPr>
        <p:style>
          <a:lnRef idx="2">
            <a:schemeClr val="accent1"/>
          </a:lnRef>
          <a:fillRef idx="0">
            <a:schemeClr val="accent1"/>
          </a:fillRef>
          <a:effectRef idx="1">
            <a:schemeClr val="accent1"/>
          </a:effectRef>
          <a:fontRef idx="minor">
            <a:schemeClr val="tx1"/>
          </a:fontRef>
        </p:style>
      </p:cxnSp>
      <p:sp>
        <p:nvSpPr>
          <p:cNvPr id="17431" name="TextBox 14"/>
          <p:cNvSpPr txBox="1">
            <a:spLocks noChangeArrowheads="1"/>
          </p:cNvSpPr>
          <p:nvPr/>
        </p:nvSpPr>
        <p:spPr bwMode="auto">
          <a:xfrm>
            <a:off x="3135313" y="5902325"/>
            <a:ext cx="979487"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Ruth A Y</a:t>
            </a:r>
          </a:p>
        </p:txBody>
      </p:sp>
      <p:sp>
        <p:nvSpPr>
          <p:cNvPr id="17432" name="TextBox 19"/>
          <p:cNvSpPr txBox="1">
            <a:spLocks noChangeArrowheads="1"/>
          </p:cNvSpPr>
          <p:nvPr/>
        </p:nvSpPr>
        <p:spPr bwMode="auto">
          <a:xfrm>
            <a:off x="1712913" y="5897563"/>
            <a:ext cx="1166812" cy="369887"/>
          </a:xfrm>
          <a:prstGeom prst="rect">
            <a:avLst/>
          </a:prstGeom>
          <a:noFill/>
          <a:ln w="9525">
            <a:noFill/>
            <a:miter lim="800000"/>
            <a:headEnd/>
            <a:tailEnd/>
          </a:ln>
        </p:spPr>
        <p:txBody>
          <a:bodyPr>
            <a:spAutoFit/>
          </a:bodyPr>
          <a:lstStyle/>
          <a:p>
            <a:r>
              <a:rPr lang="en-US">
                <a:solidFill>
                  <a:srgbClr val="3366FF"/>
                </a:solidFill>
                <a:latin typeface="Calibri" pitchFamily="34" charset="0"/>
              </a:rPr>
              <a:t>Phyllis M</a:t>
            </a:r>
          </a:p>
        </p:txBody>
      </p:sp>
      <p:sp>
        <p:nvSpPr>
          <p:cNvPr id="17433" name="TextBox 27"/>
          <p:cNvSpPr txBox="1">
            <a:spLocks noChangeArrowheads="1"/>
          </p:cNvSpPr>
          <p:nvPr/>
        </p:nvSpPr>
        <p:spPr bwMode="auto">
          <a:xfrm>
            <a:off x="4824413" y="5881688"/>
            <a:ext cx="690562" cy="369887"/>
          </a:xfrm>
          <a:prstGeom prst="rect">
            <a:avLst/>
          </a:prstGeom>
          <a:noFill/>
          <a:ln w="9525">
            <a:noFill/>
            <a:miter lim="800000"/>
            <a:headEnd/>
            <a:tailEnd/>
          </a:ln>
        </p:spPr>
        <p:txBody>
          <a:bodyPr>
            <a:spAutoFit/>
          </a:bodyPr>
          <a:lstStyle/>
          <a:p>
            <a:r>
              <a:rPr lang="en-US">
                <a:solidFill>
                  <a:srgbClr val="FF0000"/>
                </a:solidFill>
                <a:latin typeface="Calibri" pitchFamily="34" charset="0"/>
              </a:rPr>
              <a:t>Carl L</a:t>
            </a:r>
          </a:p>
        </p:txBody>
      </p:sp>
      <p:cxnSp>
        <p:nvCxnSpPr>
          <p:cNvPr id="6" name="Straight Connector 5"/>
          <p:cNvCxnSpPr/>
          <p:nvPr/>
        </p:nvCxnSpPr>
        <p:spPr>
          <a:xfrm>
            <a:off x="4479925" y="3938588"/>
            <a:ext cx="38258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305800" y="3938588"/>
            <a:ext cx="0" cy="593725"/>
          </a:xfrm>
          <a:prstGeom prst="line">
            <a:avLst/>
          </a:prstGeom>
        </p:spPr>
        <p:style>
          <a:lnRef idx="2">
            <a:schemeClr val="accent1"/>
          </a:lnRef>
          <a:fillRef idx="0">
            <a:schemeClr val="accent1"/>
          </a:fillRef>
          <a:effectRef idx="1">
            <a:schemeClr val="accent1"/>
          </a:effectRef>
          <a:fontRef idx="minor">
            <a:schemeClr val="tx1"/>
          </a:fontRef>
        </p:style>
      </p:cxnSp>
      <p:sp>
        <p:nvSpPr>
          <p:cNvPr id="17436" name="TextBox 15"/>
          <p:cNvSpPr txBox="1">
            <a:spLocks noChangeArrowheads="1"/>
          </p:cNvSpPr>
          <p:nvPr/>
        </p:nvSpPr>
        <p:spPr bwMode="auto">
          <a:xfrm>
            <a:off x="7927975" y="4532313"/>
            <a:ext cx="1146175" cy="369887"/>
          </a:xfrm>
          <a:prstGeom prst="rect">
            <a:avLst/>
          </a:prstGeom>
          <a:noFill/>
          <a:ln w="9525">
            <a:noFill/>
            <a:miter lim="800000"/>
            <a:headEnd/>
            <a:tailEnd/>
          </a:ln>
        </p:spPr>
        <p:txBody>
          <a:bodyPr wrap="none">
            <a:spAutoFit/>
          </a:bodyPr>
          <a:lstStyle/>
          <a:p>
            <a:r>
              <a:rPr lang="en-US">
                <a:latin typeface="Calibri" pitchFamily="34" charset="0"/>
              </a:rPr>
              <a:t>Alan West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1800" smtClean="0">
                <a:solidFill>
                  <a:srgbClr val="FFFFFF"/>
                </a:solidFill>
                <a:latin typeface="Century" pitchFamily="18" charset="0"/>
              </a:rPr>
              <a:t>Salvatore Cilento. 1831-1914</a:t>
            </a:r>
          </a:p>
        </p:txBody>
      </p:sp>
      <p:sp>
        <p:nvSpPr>
          <p:cNvPr id="19458" name="Content Placeholder 2"/>
          <p:cNvSpPr>
            <a:spLocks noGrp="1"/>
          </p:cNvSpPr>
          <p:nvPr>
            <p:ph idx="1"/>
          </p:nvPr>
        </p:nvSpPr>
        <p:spPr/>
        <p:txBody>
          <a:bodyPr/>
          <a:lstStyle/>
          <a:p>
            <a:r>
              <a:rPr lang="en-US" sz="1600" smtClean="0">
                <a:solidFill>
                  <a:srgbClr val="FFFFFF"/>
                </a:solidFill>
                <a:latin typeface="Century" pitchFamily="18" charset="0"/>
              </a:rPr>
              <a:t>aged 17 joined the 1</a:t>
            </a:r>
            <a:r>
              <a:rPr lang="en-US" sz="1600" baseline="30000" smtClean="0">
                <a:solidFill>
                  <a:srgbClr val="FFFFFF"/>
                </a:solidFill>
                <a:latin typeface="Century" pitchFamily="18" charset="0"/>
              </a:rPr>
              <a:t>st</a:t>
            </a:r>
            <a:r>
              <a:rPr lang="en-US" sz="1600" smtClean="0">
                <a:solidFill>
                  <a:srgbClr val="FFFFFF"/>
                </a:solidFill>
                <a:latin typeface="Century" pitchFamily="18" charset="0"/>
              </a:rPr>
              <a:t> Italian War of Independence in 1848</a:t>
            </a:r>
          </a:p>
          <a:p>
            <a:endParaRPr lang="en-US" sz="1600" smtClean="0">
              <a:solidFill>
                <a:srgbClr val="FFFFFF"/>
              </a:solidFill>
              <a:latin typeface="Century" pitchFamily="18" charset="0"/>
            </a:endParaRPr>
          </a:p>
          <a:p>
            <a:r>
              <a:rPr lang="en-US" sz="1600" smtClean="0">
                <a:solidFill>
                  <a:srgbClr val="FFFFFF"/>
                </a:solidFill>
                <a:latin typeface="Century" pitchFamily="18" charset="0"/>
              </a:rPr>
              <a:t>Death Penalty</a:t>
            </a:r>
          </a:p>
          <a:p>
            <a:endParaRPr lang="en-US" sz="1600" smtClean="0">
              <a:solidFill>
                <a:srgbClr val="FFFFFF"/>
              </a:solidFill>
              <a:latin typeface="Century" pitchFamily="18" charset="0"/>
            </a:endParaRPr>
          </a:p>
          <a:p>
            <a:r>
              <a:rPr lang="en-US" sz="1600" smtClean="0">
                <a:solidFill>
                  <a:srgbClr val="FFFFFF"/>
                </a:solidFill>
                <a:latin typeface="Century" pitchFamily="18" charset="0"/>
              </a:rPr>
              <a:t>aged 24, Adelaide with Typhoid, January 1855</a:t>
            </a:r>
          </a:p>
          <a:p>
            <a:endParaRPr lang="en-US" sz="1600" smtClean="0">
              <a:solidFill>
                <a:srgbClr val="FFFFFF"/>
              </a:solidFill>
              <a:latin typeface="Century" pitchFamily="18" charset="0"/>
            </a:endParaRPr>
          </a:p>
          <a:p>
            <a:r>
              <a:rPr lang="en-US" sz="1600" smtClean="0">
                <a:solidFill>
                  <a:srgbClr val="FFFFFF"/>
                </a:solidFill>
                <a:latin typeface="Century" pitchFamily="18" charset="0"/>
              </a:rPr>
              <a:t>never spoke of his Italian heritage to his children again</a:t>
            </a:r>
          </a:p>
          <a:p>
            <a:endParaRPr lang="en-US" sz="1600" smtClean="0">
              <a:solidFill>
                <a:srgbClr val="FFFFFF"/>
              </a:solidFill>
              <a:latin typeface="Century" pitchFamily="18" charset="0"/>
            </a:endParaRPr>
          </a:p>
          <a:p>
            <a:r>
              <a:rPr lang="en-US" sz="1600" smtClean="0">
                <a:solidFill>
                  <a:srgbClr val="FFFFFF"/>
                </a:solidFill>
                <a:latin typeface="Century" pitchFamily="18" charset="0"/>
              </a:rPr>
              <a:t>became an enthusiastic and loyal Colonist</a:t>
            </a:r>
          </a:p>
          <a:p>
            <a:endParaRPr lang="en-US" sz="1600" smtClean="0">
              <a:solidFill>
                <a:srgbClr val="FFFFFF"/>
              </a:solidFill>
              <a:latin typeface="Century" pitchFamily="18" charset="0"/>
            </a:endParaRPr>
          </a:p>
          <a:p>
            <a:r>
              <a:rPr lang="en-US" sz="1600" smtClean="0">
                <a:solidFill>
                  <a:srgbClr val="FFFFFF"/>
                </a:solidFill>
                <a:latin typeface="Century" pitchFamily="18" charset="0"/>
              </a:rPr>
              <a:t>married with 7 children</a:t>
            </a:r>
          </a:p>
          <a:p>
            <a:endParaRPr lang="en-US" sz="1600" smtClean="0">
              <a:solidFill>
                <a:srgbClr val="FFFFFF"/>
              </a:solidFill>
              <a:latin typeface="Century" pitchFamily="18" charset="0"/>
            </a:endParaRPr>
          </a:p>
          <a:p>
            <a:r>
              <a:rPr lang="en-US" sz="1600" smtClean="0">
                <a:solidFill>
                  <a:srgbClr val="FFFFFF"/>
                </a:solidFill>
                <a:latin typeface="Century" pitchFamily="18" charset="0"/>
              </a:rPr>
              <a:t>successful lightering business in St Vincent Gulf</a:t>
            </a:r>
          </a:p>
          <a:p>
            <a:endParaRPr lang="en-US" sz="1600" smtClean="0">
              <a:solidFill>
                <a:srgbClr val="FFFFFF"/>
              </a:solidFill>
              <a:latin typeface="Century" pitchFamily="18" charset="0"/>
            </a:endParaRPr>
          </a:p>
          <a:p>
            <a:r>
              <a:rPr lang="en-US" sz="1600" smtClean="0">
                <a:solidFill>
                  <a:srgbClr val="FFFFFF"/>
                </a:solidFill>
                <a:latin typeface="Century" pitchFamily="18" charset="0"/>
              </a:rPr>
              <a:t>aged 60’s, 1890’s recession</a:t>
            </a:r>
            <a:br>
              <a:rPr lang="en-US" sz="1600" smtClean="0">
                <a:solidFill>
                  <a:srgbClr val="FFFFFF"/>
                </a:solidFill>
                <a:latin typeface="Century" pitchFamily="18" charset="0"/>
              </a:rPr>
            </a:br>
            <a:r>
              <a:rPr lang="en-US" sz="1600" smtClean="0">
                <a:solidFill>
                  <a:srgbClr val="FFFFFF"/>
                </a:solidFill>
                <a:latin typeface="Century" pitchFamily="18" charset="0"/>
              </a:rPr>
              <a:t/>
            </a:r>
            <a:br>
              <a:rPr lang="en-US" sz="1600" smtClean="0">
                <a:solidFill>
                  <a:srgbClr val="FFFFFF"/>
                </a:solidFill>
                <a:latin typeface="Century" pitchFamily="18" charset="0"/>
              </a:rPr>
            </a:br>
            <a:endParaRPr lang="en-US" sz="1600" smtClean="0">
              <a:solidFill>
                <a:srgbClr val="FFFFFF"/>
              </a:solidFill>
              <a:latin typeface="Century"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98688"/>
            <a:ext cx="8229600" cy="3201987"/>
          </a:xfrm>
        </p:spPr>
        <p:txBody>
          <a:bodyPr rtlCol="0">
            <a:noAutofit/>
          </a:bodyPr>
          <a:lstStyle/>
          <a:p>
            <a:pPr fontAlgn="auto">
              <a:spcAft>
                <a:spcPts val="0"/>
              </a:spcAft>
              <a:buFont typeface="Arial" pitchFamily="34" charset="0"/>
              <a:buChar char="•"/>
              <a:defRPr/>
            </a:pPr>
            <a:r>
              <a:rPr lang="is-IS" sz="1600" dirty="0">
                <a:solidFill>
                  <a:srgbClr val="FFFFFF"/>
                </a:solidFill>
                <a:latin typeface="Century"/>
                <a:cs typeface="Century"/>
              </a:rPr>
              <a:t>aged 15, due to economic downturn, left </a:t>
            </a:r>
            <a:r>
              <a:rPr lang="is-IS" sz="1600" dirty="0" smtClean="0">
                <a:solidFill>
                  <a:srgbClr val="FFFFFF"/>
                </a:solidFill>
                <a:latin typeface="Century"/>
                <a:cs typeface="Century"/>
              </a:rPr>
              <a:t>school</a:t>
            </a:r>
          </a:p>
          <a:p>
            <a:pPr fontAlgn="auto">
              <a:spcAft>
                <a:spcPts val="0"/>
              </a:spcAft>
              <a:buFont typeface="Arial" pitchFamily="34" charset="0"/>
              <a:buChar char="•"/>
              <a:defRPr/>
            </a:pPr>
            <a:endParaRPr lang="is-IS" sz="1600" dirty="0" smtClean="0">
              <a:solidFill>
                <a:srgbClr val="FFFFFF"/>
              </a:solidFill>
              <a:latin typeface="Century"/>
              <a:cs typeface="Century"/>
            </a:endParaRPr>
          </a:p>
          <a:p>
            <a:pPr fontAlgn="auto">
              <a:spcAft>
                <a:spcPts val="0"/>
              </a:spcAft>
              <a:buFont typeface="Arial" pitchFamily="34" charset="0"/>
              <a:buChar char="•"/>
              <a:defRPr/>
            </a:pPr>
            <a:r>
              <a:rPr lang="is-IS" sz="1600" dirty="0">
                <a:solidFill>
                  <a:srgbClr val="FFFFFF"/>
                </a:solidFill>
                <a:latin typeface="Century"/>
                <a:cs typeface="Century"/>
              </a:rPr>
              <a:t>joined the SA Railways, </a:t>
            </a:r>
            <a:r>
              <a:rPr lang="is-IS" sz="1600" dirty="0" smtClean="0">
                <a:solidFill>
                  <a:srgbClr val="FFFFFF"/>
                </a:solidFill>
                <a:latin typeface="Century"/>
                <a:cs typeface="Century"/>
              </a:rPr>
              <a:t>            States </a:t>
            </a:r>
            <a:r>
              <a:rPr lang="is-IS" sz="1600" dirty="0">
                <a:solidFill>
                  <a:srgbClr val="FFFFFF"/>
                </a:solidFill>
                <a:latin typeface="Century"/>
                <a:cs typeface="Century"/>
              </a:rPr>
              <a:t>youngest </a:t>
            </a:r>
            <a:r>
              <a:rPr lang="is-IS" sz="1600" dirty="0" smtClean="0">
                <a:solidFill>
                  <a:srgbClr val="FFFFFF"/>
                </a:solidFill>
                <a:latin typeface="Century"/>
                <a:cs typeface="Century"/>
              </a:rPr>
              <a:t>Stationmaster</a:t>
            </a:r>
            <a:endParaRPr lang="is-IS" sz="1600" dirty="0">
              <a:solidFill>
                <a:srgbClr val="FFFFFF"/>
              </a:solidFill>
              <a:latin typeface="Century"/>
              <a:cs typeface="Century"/>
            </a:endParaRPr>
          </a:p>
          <a:p>
            <a:pPr fontAlgn="auto">
              <a:spcAft>
                <a:spcPts val="0"/>
              </a:spcAft>
              <a:buFont typeface="Arial" pitchFamily="34" charset="0"/>
              <a:buChar char="•"/>
              <a:defRPr/>
            </a:pPr>
            <a:endParaRPr lang="is-IS" sz="1600" dirty="0" smtClean="0">
              <a:solidFill>
                <a:srgbClr val="FFFFFF"/>
              </a:solidFill>
              <a:latin typeface="Century"/>
              <a:cs typeface="Century"/>
            </a:endParaRPr>
          </a:p>
          <a:p>
            <a:pPr fontAlgn="auto">
              <a:spcAft>
                <a:spcPts val="0"/>
              </a:spcAft>
              <a:buFont typeface="Arial" pitchFamily="34" charset="0"/>
              <a:buChar char="•"/>
              <a:defRPr/>
            </a:pPr>
            <a:r>
              <a:rPr lang="is-IS" sz="1600" dirty="0" smtClean="0">
                <a:solidFill>
                  <a:srgbClr val="FFFFFF"/>
                </a:solidFill>
                <a:latin typeface="Century"/>
                <a:cs typeface="Century"/>
              </a:rPr>
              <a:t>aged 26, married </a:t>
            </a:r>
            <a:r>
              <a:rPr lang="is-IS" sz="1600" dirty="0">
                <a:solidFill>
                  <a:srgbClr val="FFFFFF"/>
                </a:solidFill>
                <a:latin typeface="Century"/>
                <a:cs typeface="Century"/>
              </a:rPr>
              <a:t>Francis Elizabeth West  daughter of the Mayor of Burra</a:t>
            </a:r>
            <a:r>
              <a:rPr lang="is-IS" sz="1600" dirty="0" smtClean="0">
                <a:solidFill>
                  <a:srgbClr val="FFFFFF"/>
                </a:solidFill>
                <a:latin typeface="Century"/>
                <a:cs typeface="Century"/>
              </a:rPr>
              <a:t>.</a:t>
            </a:r>
          </a:p>
          <a:p>
            <a:pPr fontAlgn="auto">
              <a:spcAft>
                <a:spcPts val="0"/>
              </a:spcAft>
              <a:buFont typeface="Arial" pitchFamily="34" charset="0"/>
              <a:buChar char="•"/>
              <a:defRPr/>
            </a:pPr>
            <a:endParaRPr lang="is-IS" sz="1600" dirty="0" smtClean="0">
              <a:solidFill>
                <a:srgbClr val="FFFFFF"/>
              </a:solidFill>
              <a:latin typeface="Century"/>
              <a:cs typeface="Century"/>
            </a:endParaRPr>
          </a:p>
          <a:p>
            <a:pPr fontAlgn="auto">
              <a:spcAft>
                <a:spcPts val="0"/>
              </a:spcAft>
              <a:buFont typeface="Arial" pitchFamily="34" charset="0"/>
              <a:buChar char="•"/>
              <a:defRPr/>
            </a:pPr>
            <a:r>
              <a:rPr lang="is-IS" sz="1600" dirty="0" smtClean="0">
                <a:solidFill>
                  <a:srgbClr val="FFFFFF"/>
                </a:solidFill>
                <a:latin typeface="Century"/>
                <a:cs typeface="Century"/>
              </a:rPr>
              <a:t>aged 36,</a:t>
            </a:r>
            <a:r>
              <a:rPr lang="is-IS" sz="1600" dirty="0">
                <a:solidFill>
                  <a:srgbClr val="FFFFFF"/>
                </a:solidFill>
                <a:latin typeface="Century"/>
                <a:cs typeface="Century"/>
              </a:rPr>
              <a:t> selected as Liberal Party candidate for the Legislative </a:t>
            </a:r>
            <a:r>
              <a:rPr lang="is-IS" sz="1600" dirty="0" smtClean="0">
                <a:solidFill>
                  <a:srgbClr val="FFFFFF"/>
                </a:solidFill>
                <a:latin typeface="Century"/>
                <a:cs typeface="Century"/>
              </a:rPr>
              <a:t>Council</a:t>
            </a:r>
          </a:p>
          <a:p>
            <a:pPr fontAlgn="auto">
              <a:spcAft>
                <a:spcPts val="0"/>
              </a:spcAft>
              <a:buFont typeface="Arial" pitchFamily="34" charset="0"/>
              <a:buChar char="•"/>
              <a:defRPr/>
            </a:pPr>
            <a:endParaRPr lang="is-IS" sz="1600" dirty="0" smtClean="0">
              <a:solidFill>
                <a:srgbClr val="FFFFFF"/>
              </a:solidFill>
              <a:latin typeface="Century"/>
              <a:cs typeface="Century"/>
            </a:endParaRPr>
          </a:p>
          <a:p>
            <a:pPr fontAlgn="auto">
              <a:spcAft>
                <a:spcPts val="0"/>
              </a:spcAft>
              <a:buFont typeface="Arial" pitchFamily="34" charset="0"/>
              <a:buChar char="•"/>
              <a:defRPr/>
            </a:pPr>
            <a:r>
              <a:rPr lang="en-US" sz="1600" dirty="0">
                <a:solidFill>
                  <a:srgbClr val="FFFFFF"/>
                </a:solidFill>
                <a:latin typeface="Century"/>
                <a:cs typeface="Century"/>
              </a:rPr>
              <a:t>a</a:t>
            </a:r>
            <a:r>
              <a:rPr lang="is-IS" sz="1600" dirty="0" smtClean="0">
                <a:solidFill>
                  <a:srgbClr val="FFFFFF"/>
                </a:solidFill>
                <a:latin typeface="Century"/>
                <a:cs typeface="Century"/>
              </a:rPr>
              <a:t>ged 47 </a:t>
            </a:r>
            <a:r>
              <a:rPr lang="is-IS" sz="1600" dirty="0">
                <a:solidFill>
                  <a:srgbClr val="FFFFFF"/>
                </a:solidFill>
                <a:latin typeface="Century"/>
                <a:cs typeface="Century"/>
              </a:rPr>
              <a:t>, </a:t>
            </a:r>
            <a:r>
              <a:rPr lang="is-IS" sz="1600" dirty="0" smtClean="0">
                <a:solidFill>
                  <a:srgbClr val="FFFFFF"/>
                </a:solidFill>
                <a:latin typeface="Century"/>
                <a:cs typeface="Century"/>
              </a:rPr>
              <a:t>chaired </a:t>
            </a:r>
            <a:r>
              <a:rPr lang="is-IS" sz="1600" dirty="0">
                <a:solidFill>
                  <a:srgbClr val="FFFFFF"/>
                </a:solidFill>
                <a:latin typeface="Century"/>
                <a:cs typeface="Century"/>
              </a:rPr>
              <a:t>and founder of the first Railway Institute in </a:t>
            </a:r>
            <a:r>
              <a:rPr lang="is-IS" sz="1600" dirty="0" smtClean="0">
                <a:solidFill>
                  <a:srgbClr val="FFFFFF"/>
                </a:solidFill>
                <a:latin typeface="Century"/>
                <a:cs typeface="Century"/>
              </a:rPr>
              <a:t>SA</a:t>
            </a:r>
          </a:p>
          <a:p>
            <a:pPr fontAlgn="auto">
              <a:spcAft>
                <a:spcPts val="0"/>
              </a:spcAft>
              <a:buFont typeface="Arial" pitchFamily="34" charset="0"/>
              <a:buChar char="•"/>
              <a:defRPr/>
            </a:pPr>
            <a:endParaRPr lang="is-IS" sz="1600" dirty="0" smtClean="0">
              <a:solidFill>
                <a:srgbClr val="FFFFFF"/>
              </a:solidFill>
              <a:latin typeface="Century"/>
              <a:cs typeface="Century"/>
            </a:endParaRPr>
          </a:p>
          <a:p>
            <a:pPr marL="0" indent="0" fontAlgn="auto">
              <a:spcAft>
                <a:spcPts val="0"/>
              </a:spcAft>
              <a:buFont typeface="Arial" pitchFamily="34" charset="0"/>
              <a:buNone/>
              <a:defRPr/>
            </a:pPr>
            <a:r>
              <a:rPr lang="is-IS" sz="1600" dirty="0">
                <a:solidFill>
                  <a:srgbClr val="FFFFFF"/>
                </a:solidFill>
                <a:latin typeface="Century"/>
                <a:cs typeface="Century"/>
              </a:rPr>
              <a:t> </a:t>
            </a:r>
            <a:endParaRPr lang="en-US" sz="1600" dirty="0">
              <a:solidFill>
                <a:srgbClr val="FFFFFF"/>
              </a:solidFill>
              <a:latin typeface="Century"/>
              <a:cs typeface="Century"/>
            </a:endParaRPr>
          </a:p>
        </p:txBody>
      </p:sp>
      <p:sp>
        <p:nvSpPr>
          <p:cNvPr id="21506" name="Title 1"/>
          <p:cNvSpPr>
            <a:spLocks noGrp="1"/>
          </p:cNvSpPr>
          <p:nvPr>
            <p:ph type="title"/>
          </p:nvPr>
        </p:nvSpPr>
        <p:spPr>
          <a:xfrm>
            <a:off x="457200" y="274638"/>
            <a:ext cx="8229600" cy="957262"/>
          </a:xfrm>
        </p:spPr>
        <p:txBody>
          <a:bodyPr/>
          <a:lstStyle/>
          <a:p>
            <a:r>
              <a:rPr lang="is-IS" sz="1800" smtClean="0">
                <a:solidFill>
                  <a:srgbClr val="FFFFFF"/>
                </a:solidFill>
                <a:latin typeface="Century" pitchFamily="18" charset="0"/>
              </a:rPr>
              <a:t>Son of Salvatore</a:t>
            </a:r>
            <a:br>
              <a:rPr lang="is-IS" sz="1800" smtClean="0">
                <a:solidFill>
                  <a:srgbClr val="FFFFFF"/>
                </a:solidFill>
                <a:latin typeface="Century" pitchFamily="18" charset="0"/>
              </a:rPr>
            </a:br>
            <a:r>
              <a:rPr lang="is-IS" sz="1800" smtClean="0">
                <a:solidFill>
                  <a:srgbClr val="FFFFFF"/>
                </a:solidFill>
                <a:latin typeface="Century" pitchFamily="18" charset="0"/>
              </a:rPr>
              <a:t> Raphael Ambrose Cilento,1865-1945 </a:t>
            </a:r>
            <a:br>
              <a:rPr lang="is-IS" sz="1800" smtClean="0">
                <a:solidFill>
                  <a:srgbClr val="FFFFFF"/>
                </a:solidFill>
                <a:latin typeface="Century" pitchFamily="18" charset="0"/>
              </a:rPr>
            </a:br>
            <a:endParaRPr lang="en-US" sz="1800" smtClean="0">
              <a:solidFill>
                <a:srgbClr val="FFFFFF"/>
              </a:solidFill>
              <a:latin typeface="Century"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is-IS" sz="1800" smtClean="0">
                <a:solidFill>
                  <a:srgbClr val="FFFFFF"/>
                </a:solidFill>
                <a:latin typeface="Century" pitchFamily="18" charset="0"/>
              </a:rPr>
              <a:t>Son of Salvatore</a:t>
            </a:r>
            <a:br>
              <a:rPr lang="is-IS" sz="1800" smtClean="0">
                <a:solidFill>
                  <a:srgbClr val="FFFFFF"/>
                </a:solidFill>
                <a:latin typeface="Century" pitchFamily="18" charset="0"/>
              </a:rPr>
            </a:br>
            <a:r>
              <a:rPr lang="is-IS" sz="1800" smtClean="0">
                <a:solidFill>
                  <a:srgbClr val="FFFFFF"/>
                </a:solidFill>
                <a:latin typeface="Century" pitchFamily="18" charset="0"/>
              </a:rPr>
              <a:t> Raphael Ambrose Cilento,1865-1945 </a:t>
            </a:r>
            <a:br>
              <a:rPr lang="is-IS" sz="1800" smtClean="0">
                <a:solidFill>
                  <a:srgbClr val="FFFFFF"/>
                </a:solidFill>
                <a:latin typeface="Century" pitchFamily="18" charset="0"/>
              </a:rPr>
            </a:br>
            <a:endParaRPr lang="en-US" sz="1800" smtClean="0"/>
          </a:p>
        </p:txBody>
      </p:sp>
      <p:sp>
        <p:nvSpPr>
          <p:cNvPr id="3" name="Content Placeholder 2"/>
          <p:cNvSpPr>
            <a:spLocks noGrp="1"/>
          </p:cNvSpPr>
          <p:nvPr>
            <p:ph idx="1"/>
          </p:nvPr>
        </p:nvSpPr>
        <p:spPr/>
        <p:txBody>
          <a:bodyPr rtlCol="0">
            <a:normAutofit fontScale="62500" lnSpcReduction="20000"/>
          </a:bodyPr>
          <a:lstStyle/>
          <a:p>
            <a:pPr fontAlgn="auto">
              <a:spcAft>
                <a:spcPts val="0"/>
              </a:spcAft>
              <a:buFont typeface="Arial" pitchFamily="34" charset="0"/>
              <a:buChar char="•"/>
              <a:defRPr/>
            </a:pPr>
            <a:r>
              <a:rPr lang="is-IS" dirty="0">
                <a:solidFill>
                  <a:srgbClr val="FFFFFF"/>
                </a:solidFill>
                <a:latin typeface="Century"/>
                <a:cs typeface="Century"/>
              </a:rPr>
              <a:t> </a:t>
            </a:r>
            <a:r>
              <a:rPr lang="is-IS" sz="2900" dirty="0">
                <a:solidFill>
                  <a:srgbClr val="FFFFFF"/>
                </a:solidFill>
                <a:latin typeface="Century"/>
                <a:cs typeface="Century"/>
              </a:rPr>
              <a:t>Freemasons and the Catholic Bishop</a:t>
            </a:r>
          </a:p>
          <a:p>
            <a:pPr fontAlgn="auto">
              <a:spcAft>
                <a:spcPts val="0"/>
              </a:spcAft>
              <a:buFont typeface="Arial" pitchFamily="34" charset="0"/>
              <a:buChar char="•"/>
              <a:defRPr/>
            </a:pPr>
            <a:endParaRPr lang="is-IS" sz="2900" dirty="0">
              <a:solidFill>
                <a:srgbClr val="FFFFFF"/>
              </a:solidFill>
              <a:latin typeface="Century"/>
              <a:cs typeface="Century"/>
            </a:endParaRPr>
          </a:p>
          <a:p>
            <a:pPr fontAlgn="auto">
              <a:spcAft>
                <a:spcPts val="0"/>
              </a:spcAft>
              <a:buFont typeface="Arial" pitchFamily="34" charset="0"/>
              <a:buChar char="•"/>
              <a:defRPr/>
            </a:pPr>
            <a:r>
              <a:rPr lang="en-US" sz="2900" dirty="0">
                <a:solidFill>
                  <a:srgbClr val="FFFFFF"/>
                </a:solidFill>
                <a:latin typeface="Century"/>
                <a:cs typeface="Century"/>
              </a:rPr>
              <a:t>a</a:t>
            </a:r>
            <a:r>
              <a:rPr lang="is-IS" sz="2900" dirty="0">
                <a:solidFill>
                  <a:srgbClr val="FFFFFF"/>
                </a:solidFill>
                <a:latin typeface="Century"/>
                <a:cs typeface="Century"/>
              </a:rPr>
              <a:t>ged 62, </a:t>
            </a:r>
            <a:r>
              <a:rPr lang="en-US" sz="2900" dirty="0">
                <a:solidFill>
                  <a:srgbClr val="FFFFFF"/>
                </a:solidFill>
                <a:latin typeface="Century"/>
                <a:cs typeface="Century"/>
              </a:rPr>
              <a:t>b</a:t>
            </a:r>
            <a:r>
              <a:rPr lang="is-IS" sz="2900" dirty="0">
                <a:solidFill>
                  <a:srgbClr val="FFFFFF"/>
                </a:solidFill>
                <a:latin typeface="Century"/>
                <a:cs typeface="Century"/>
              </a:rPr>
              <a:t>ecame a strong Anglician and member of the Synod</a:t>
            </a:r>
          </a:p>
          <a:p>
            <a:pPr fontAlgn="auto">
              <a:spcAft>
                <a:spcPts val="0"/>
              </a:spcAft>
              <a:buFont typeface="Arial" pitchFamily="34" charset="0"/>
              <a:buChar char="•"/>
              <a:defRPr/>
            </a:pPr>
            <a:endParaRPr lang="is-IS" sz="2900" dirty="0">
              <a:solidFill>
                <a:srgbClr val="FFFFFF"/>
              </a:solidFill>
              <a:latin typeface="Century"/>
              <a:cs typeface="Century"/>
            </a:endParaRPr>
          </a:p>
          <a:p>
            <a:pPr fontAlgn="auto">
              <a:spcAft>
                <a:spcPts val="0"/>
              </a:spcAft>
              <a:buFont typeface="Arial" pitchFamily="34" charset="0"/>
              <a:buChar char="•"/>
              <a:defRPr/>
            </a:pPr>
            <a:r>
              <a:rPr lang="is-IS" sz="2900" dirty="0">
                <a:solidFill>
                  <a:srgbClr val="FFFFFF"/>
                </a:solidFill>
                <a:latin typeface="Century"/>
                <a:cs typeface="Century"/>
              </a:rPr>
              <a:t>chief Organiser of the Protestant Party</a:t>
            </a:r>
          </a:p>
          <a:p>
            <a:pPr fontAlgn="auto">
              <a:spcAft>
                <a:spcPts val="0"/>
              </a:spcAft>
              <a:buFont typeface="Arial" pitchFamily="34" charset="0"/>
              <a:buChar char="•"/>
              <a:defRPr/>
            </a:pPr>
            <a:endParaRPr lang="is-IS" sz="2900" dirty="0">
              <a:solidFill>
                <a:srgbClr val="FFFFFF"/>
              </a:solidFill>
              <a:latin typeface="Century"/>
              <a:cs typeface="Century"/>
            </a:endParaRPr>
          </a:p>
          <a:p>
            <a:pPr marL="0" indent="0" fontAlgn="auto">
              <a:spcAft>
                <a:spcPts val="0"/>
              </a:spcAft>
              <a:buFont typeface="Arial" pitchFamily="34" charset="0"/>
              <a:buNone/>
              <a:defRPr/>
            </a:pPr>
            <a:r>
              <a:rPr lang="is-IS" sz="2900" dirty="0">
                <a:solidFill>
                  <a:srgbClr val="FFFFFF"/>
                </a:solidFill>
                <a:latin typeface="Century"/>
                <a:cs typeface="Century"/>
              </a:rPr>
              <a:t> </a:t>
            </a:r>
          </a:p>
          <a:p>
            <a:pPr marL="0" indent="0" algn="ctr" fontAlgn="auto">
              <a:spcAft>
                <a:spcPts val="0"/>
              </a:spcAft>
              <a:buFont typeface="Arial" pitchFamily="34" charset="0"/>
              <a:buNone/>
              <a:defRPr/>
            </a:pPr>
            <a:r>
              <a:rPr lang="is-IS" sz="2900" dirty="0">
                <a:solidFill>
                  <a:srgbClr val="FFFFFF"/>
                </a:solidFill>
                <a:latin typeface="Century"/>
                <a:cs typeface="Century"/>
              </a:rPr>
              <a:t> He had become a zelot</a:t>
            </a:r>
            <a:r>
              <a:rPr lang="en-US" sz="2900" dirty="0">
                <a:solidFill>
                  <a:srgbClr val="FFFFFF"/>
                </a:solidFill>
                <a:latin typeface="Century"/>
                <a:cs typeface="Century"/>
              </a:rPr>
              <a:t/>
            </a:r>
            <a:br>
              <a:rPr lang="en-US" sz="2900" dirty="0">
                <a:solidFill>
                  <a:srgbClr val="FFFFFF"/>
                </a:solidFill>
                <a:latin typeface="Century"/>
                <a:cs typeface="Century"/>
              </a:rPr>
            </a:br>
            <a:endParaRPr lang="en-US" sz="2900" dirty="0">
              <a:solidFill>
                <a:srgbClr val="FFFFFF"/>
              </a:solidFill>
              <a:latin typeface="Century"/>
              <a:cs typeface="Century"/>
            </a:endParaRPr>
          </a:p>
          <a:p>
            <a:pPr marL="0" indent="0" algn="ctr" fontAlgn="auto">
              <a:spcAft>
                <a:spcPts val="0"/>
              </a:spcAft>
              <a:buFont typeface="Arial" pitchFamily="34" charset="0"/>
              <a:buNone/>
              <a:defRPr/>
            </a:pPr>
            <a:r>
              <a:rPr lang="en-US" sz="2900" i="1" dirty="0">
                <a:solidFill>
                  <a:srgbClr val="FFFFFF"/>
                </a:solidFill>
                <a:latin typeface="Century"/>
                <a:cs typeface="Century"/>
              </a:rPr>
              <a:t>“No member at a Federal,</a:t>
            </a:r>
            <a:br>
              <a:rPr lang="en-US" sz="2900" i="1" dirty="0">
                <a:solidFill>
                  <a:srgbClr val="FFFFFF"/>
                </a:solidFill>
                <a:latin typeface="Century"/>
                <a:cs typeface="Century"/>
              </a:rPr>
            </a:br>
            <a:r>
              <a:rPr lang="en-US" sz="2900" i="1" dirty="0">
                <a:solidFill>
                  <a:srgbClr val="FFFFFF"/>
                </a:solidFill>
                <a:latin typeface="Century"/>
                <a:cs typeface="Century"/>
              </a:rPr>
              <a:t> State, Municipal, Union</a:t>
            </a:r>
            <a:br>
              <a:rPr lang="en-US" sz="2900" i="1" dirty="0">
                <a:solidFill>
                  <a:srgbClr val="FFFFFF"/>
                </a:solidFill>
                <a:latin typeface="Century"/>
                <a:cs typeface="Century"/>
              </a:rPr>
            </a:br>
            <a:r>
              <a:rPr lang="en-US" sz="2900" i="1" dirty="0">
                <a:solidFill>
                  <a:srgbClr val="FFFFFF"/>
                </a:solidFill>
                <a:latin typeface="Century"/>
                <a:cs typeface="Century"/>
              </a:rPr>
              <a:t> or other election </a:t>
            </a:r>
            <a:br>
              <a:rPr lang="en-US" sz="2900" i="1" dirty="0">
                <a:solidFill>
                  <a:srgbClr val="FFFFFF"/>
                </a:solidFill>
                <a:latin typeface="Century"/>
                <a:cs typeface="Century"/>
              </a:rPr>
            </a:br>
            <a:r>
              <a:rPr lang="en-US" sz="2900" i="1" dirty="0">
                <a:solidFill>
                  <a:srgbClr val="FFFFFF"/>
                </a:solidFill>
                <a:latin typeface="Century"/>
                <a:cs typeface="Century"/>
              </a:rPr>
              <a:t>shall vote for any</a:t>
            </a:r>
            <a:br>
              <a:rPr lang="en-US" sz="2900" i="1" dirty="0">
                <a:solidFill>
                  <a:srgbClr val="FFFFFF"/>
                </a:solidFill>
                <a:latin typeface="Century"/>
                <a:cs typeface="Century"/>
              </a:rPr>
            </a:br>
            <a:r>
              <a:rPr lang="en-US" sz="2900" i="1" dirty="0">
                <a:solidFill>
                  <a:srgbClr val="FFFFFF"/>
                </a:solidFill>
                <a:latin typeface="Century"/>
                <a:cs typeface="Century"/>
              </a:rPr>
              <a:t> Roman Catholic </a:t>
            </a:r>
            <a:br>
              <a:rPr lang="en-US" sz="2900" i="1" dirty="0">
                <a:solidFill>
                  <a:srgbClr val="FFFFFF"/>
                </a:solidFill>
                <a:latin typeface="Century"/>
                <a:cs typeface="Century"/>
              </a:rPr>
            </a:br>
            <a:r>
              <a:rPr lang="en-US" sz="2900" i="1" dirty="0">
                <a:solidFill>
                  <a:srgbClr val="FFFFFF"/>
                </a:solidFill>
                <a:latin typeface="Century"/>
                <a:cs typeface="Century"/>
              </a:rPr>
              <a:t>candidate. </a:t>
            </a:r>
            <a:br>
              <a:rPr lang="en-US" sz="2900" i="1" dirty="0">
                <a:solidFill>
                  <a:srgbClr val="FFFFFF"/>
                </a:solidFill>
                <a:latin typeface="Century"/>
                <a:cs typeface="Century"/>
              </a:rPr>
            </a:br>
            <a:r>
              <a:rPr lang="en-US" sz="2900" i="1" dirty="0">
                <a:solidFill>
                  <a:srgbClr val="FFFFFF"/>
                </a:solidFill>
                <a:latin typeface="Century"/>
                <a:cs typeface="Century"/>
              </a:rPr>
              <a:t>This State, at least must be kept free from Popery and Priestcraft”</a:t>
            </a:r>
            <a:br>
              <a:rPr lang="en-US" sz="2900" i="1" dirty="0">
                <a:solidFill>
                  <a:srgbClr val="FFFFFF"/>
                </a:solidFill>
                <a:latin typeface="Century"/>
                <a:cs typeface="Century"/>
              </a:rPr>
            </a:br>
            <a:r>
              <a:rPr lang="en-US" sz="2900" dirty="0">
                <a:solidFill>
                  <a:srgbClr val="FFFFFF"/>
                </a:solidFill>
                <a:latin typeface="Century"/>
                <a:cs typeface="Century"/>
              </a:rPr>
              <a:t/>
            </a:r>
            <a:br>
              <a:rPr lang="en-US" sz="2900" dirty="0">
                <a:solidFill>
                  <a:srgbClr val="FFFFFF"/>
                </a:solidFill>
                <a:latin typeface="Century"/>
                <a:cs typeface="Century"/>
              </a:rPr>
            </a:br>
            <a:endParaRPr lang="en-US" sz="2900" dirty="0">
              <a:solidFill>
                <a:srgbClr val="FFFFFF"/>
              </a:solidFill>
              <a:latin typeface="Century"/>
              <a:cs typeface="Century"/>
            </a:endParaRP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z="1800" smtClean="0">
                <a:latin typeface="Century" pitchFamily="18" charset="0"/>
              </a:rPr>
              <a:t>and now the elder son</a:t>
            </a:r>
            <a:br>
              <a:rPr lang="en-US" sz="1800" smtClean="0">
                <a:latin typeface="Century" pitchFamily="18" charset="0"/>
              </a:rPr>
            </a:br>
            <a:r>
              <a:rPr lang="en-US" sz="1800" smtClean="0">
                <a:latin typeface="Century" pitchFamily="18" charset="0"/>
              </a:rPr>
              <a:t/>
            </a:r>
            <a:br>
              <a:rPr lang="en-US" sz="1800" smtClean="0">
                <a:latin typeface="Century" pitchFamily="18" charset="0"/>
              </a:rPr>
            </a:br>
            <a:r>
              <a:rPr lang="en-US" sz="1800" smtClean="0">
                <a:latin typeface="Century" pitchFamily="18" charset="0"/>
              </a:rPr>
              <a:t>Raphael West Cilento 1893-1984</a:t>
            </a:r>
          </a:p>
        </p:txBody>
      </p:sp>
      <p:sp>
        <p:nvSpPr>
          <p:cNvPr id="3" name="Content Placeholder 2"/>
          <p:cNvSpPr>
            <a:spLocks noGrp="1"/>
          </p:cNvSpPr>
          <p:nvPr>
            <p:ph idx="1"/>
          </p:nvPr>
        </p:nvSpPr>
        <p:spPr>
          <a:xfrm>
            <a:off x="423863" y="1533525"/>
            <a:ext cx="8229600" cy="5019675"/>
          </a:xfrm>
        </p:spPr>
        <p:txBody>
          <a:bodyPr rtlCol="0">
            <a:normAutofit/>
          </a:bodyPr>
          <a:lstStyle/>
          <a:p>
            <a:pPr fontAlgn="auto">
              <a:spcAft>
                <a:spcPts val="0"/>
              </a:spcAft>
              <a:buFont typeface="Arial" pitchFamily="34" charset="0"/>
              <a:buChar char="•"/>
              <a:defRPr/>
            </a:pPr>
            <a:r>
              <a:rPr lang="en-AU" sz="1600" dirty="0">
                <a:solidFill>
                  <a:srgbClr val="FFFFFF"/>
                </a:solidFill>
                <a:latin typeface="Century"/>
                <a:cs typeface="Century"/>
              </a:rPr>
              <a:t>the pattern of family life is set in the mould of the Australian bush</a:t>
            </a:r>
            <a:r>
              <a:rPr lang="en-AU" sz="1600" dirty="0" smtClean="0">
                <a:solidFill>
                  <a:srgbClr val="FFFFFF"/>
                </a:solidFill>
                <a:latin typeface="Century"/>
                <a:cs typeface="Century"/>
              </a:rPr>
              <a:t>,</a:t>
            </a:r>
          </a:p>
          <a:p>
            <a:pPr marL="0" indent="0" fontAlgn="auto">
              <a:spcAft>
                <a:spcPts val="0"/>
              </a:spcAft>
              <a:buFont typeface="Arial" pitchFamily="34" charset="0"/>
              <a:buNone/>
              <a:defRPr/>
            </a:pPr>
            <a:r>
              <a:rPr lang="en-AU" sz="1600" dirty="0" smtClean="0">
                <a:solidFill>
                  <a:srgbClr val="FFFFFF"/>
                </a:solidFill>
                <a:latin typeface="Century"/>
                <a:cs typeface="Century"/>
              </a:rPr>
              <a:t> </a:t>
            </a:r>
          </a:p>
          <a:p>
            <a:pPr fontAlgn="auto">
              <a:spcAft>
                <a:spcPts val="0"/>
              </a:spcAft>
              <a:buFont typeface="Arial" pitchFamily="34" charset="0"/>
              <a:buChar char="•"/>
              <a:defRPr/>
            </a:pPr>
            <a:r>
              <a:rPr lang="en-AU" sz="1600" dirty="0">
                <a:solidFill>
                  <a:srgbClr val="FFFFFF"/>
                </a:solidFill>
              </a:rPr>
              <a:t>the local solicitor, Frederick Young</a:t>
            </a:r>
            <a:r>
              <a:rPr lang="en-AU" sz="1600" dirty="0" smtClean="0">
                <a:solidFill>
                  <a:srgbClr val="FFFFFF"/>
                </a:solidFill>
              </a:rPr>
              <a:t>,</a:t>
            </a:r>
          </a:p>
          <a:p>
            <a:pPr fontAlgn="auto">
              <a:spcAft>
                <a:spcPts val="0"/>
              </a:spcAft>
              <a:buFont typeface="Arial" pitchFamily="34" charset="0"/>
              <a:buChar char="•"/>
              <a:defRPr/>
            </a:pPr>
            <a:endParaRPr lang="en-AU" sz="1600" dirty="0" smtClean="0">
              <a:solidFill>
                <a:srgbClr val="FFFFFF"/>
              </a:solidFill>
            </a:endParaRPr>
          </a:p>
          <a:p>
            <a:pPr fontAlgn="auto">
              <a:spcAft>
                <a:spcPts val="0"/>
              </a:spcAft>
              <a:buFont typeface="Arial" pitchFamily="34" charset="0"/>
              <a:buChar char="•"/>
              <a:defRPr/>
            </a:pPr>
            <a:r>
              <a:rPr lang="en-AU" sz="1600" dirty="0" smtClean="0">
                <a:solidFill>
                  <a:srgbClr val="FFFFFF"/>
                </a:solidFill>
              </a:rPr>
              <a:t> </a:t>
            </a:r>
            <a:r>
              <a:rPr lang="en-AU" sz="1600" dirty="0">
                <a:solidFill>
                  <a:srgbClr val="FFFFFF"/>
                </a:solidFill>
              </a:rPr>
              <a:t>“</a:t>
            </a:r>
            <a:r>
              <a:rPr lang="en-AU" sz="1600" i="1" dirty="0">
                <a:solidFill>
                  <a:srgbClr val="FFFFFF"/>
                </a:solidFill>
              </a:rPr>
              <a:t>I stood a little in awe of my handsome, peremptory father and I knew I must displease him. But I had determined to become a doctor and intended to see it through.” </a:t>
            </a:r>
            <a:endParaRPr lang="en-AU" sz="1600" i="1" dirty="0" smtClean="0">
              <a:solidFill>
                <a:srgbClr val="FFFFFF"/>
              </a:solidFill>
            </a:endParaRPr>
          </a:p>
          <a:p>
            <a:pPr fontAlgn="auto">
              <a:spcAft>
                <a:spcPts val="0"/>
              </a:spcAft>
              <a:buFont typeface="Arial" pitchFamily="34" charset="0"/>
              <a:buChar char="•"/>
              <a:defRPr/>
            </a:pPr>
            <a:endParaRPr lang="en-AU" sz="1600" i="1" dirty="0" smtClean="0">
              <a:solidFill>
                <a:srgbClr val="FFFFFF"/>
              </a:solidFill>
            </a:endParaRPr>
          </a:p>
          <a:p>
            <a:pPr fontAlgn="auto">
              <a:spcAft>
                <a:spcPts val="0"/>
              </a:spcAft>
              <a:buFont typeface="Arial" pitchFamily="34" charset="0"/>
              <a:buChar char="•"/>
              <a:defRPr/>
            </a:pPr>
            <a:r>
              <a:rPr lang="en-AU" sz="1600" dirty="0" smtClean="0">
                <a:solidFill>
                  <a:srgbClr val="FFFFFF"/>
                </a:solidFill>
              </a:rPr>
              <a:t>aged </a:t>
            </a:r>
            <a:r>
              <a:rPr lang="en-AU" sz="1600" dirty="0">
                <a:solidFill>
                  <a:srgbClr val="FFFFFF"/>
                </a:solidFill>
              </a:rPr>
              <a:t>13,to earn his secondary education he joined the Education Department as a cadet </a:t>
            </a:r>
            <a:r>
              <a:rPr lang="en-AU" sz="1600" dirty="0" smtClean="0">
                <a:solidFill>
                  <a:srgbClr val="FFFFFF"/>
                </a:solidFill>
              </a:rPr>
              <a:t>	teacher,</a:t>
            </a:r>
          </a:p>
          <a:p>
            <a:pPr fontAlgn="auto">
              <a:spcAft>
                <a:spcPts val="0"/>
              </a:spcAft>
              <a:buFont typeface="Arial" pitchFamily="34" charset="0"/>
              <a:buChar char="•"/>
              <a:defRPr/>
            </a:pPr>
            <a:endParaRPr lang="en-AU" sz="1600" dirty="0" smtClean="0">
              <a:solidFill>
                <a:srgbClr val="FFFFFF"/>
              </a:solidFill>
            </a:endParaRPr>
          </a:p>
          <a:p>
            <a:pPr fontAlgn="auto">
              <a:spcAft>
                <a:spcPts val="0"/>
              </a:spcAft>
              <a:buFont typeface="Arial" pitchFamily="34" charset="0"/>
              <a:buChar char="•"/>
              <a:defRPr/>
            </a:pPr>
            <a:r>
              <a:rPr lang="en-AU" sz="1600" dirty="0" smtClean="0">
                <a:solidFill>
                  <a:srgbClr val="FFFFFF"/>
                </a:solidFill>
              </a:rPr>
              <a:t>aged 14  </a:t>
            </a:r>
            <a:r>
              <a:rPr lang="en-AU" sz="1600" dirty="0">
                <a:solidFill>
                  <a:srgbClr val="FFFFFF"/>
                </a:solidFill>
              </a:rPr>
              <a:t>he left home </a:t>
            </a:r>
            <a:r>
              <a:rPr lang="en-AU" sz="1600" dirty="0" smtClean="0">
                <a:solidFill>
                  <a:srgbClr val="FFFFFF"/>
                </a:solidFill>
              </a:rPr>
              <a:t>to enter </a:t>
            </a:r>
            <a:r>
              <a:rPr lang="en-AU" sz="1600" dirty="0">
                <a:solidFill>
                  <a:srgbClr val="FFFFFF"/>
                </a:solidFill>
              </a:rPr>
              <a:t>the Teachers' Training College (Adelaide High </a:t>
            </a:r>
            <a:r>
              <a:rPr lang="en-AU" sz="1600" dirty="0" smtClean="0">
                <a:solidFill>
                  <a:srgbClr val="FFFFFF"/>
                </a:solidFill>
              </a:rPr>
              <a:t>School)</a:t>
            </a:r>
          </a:p>
          <a:p>
            <a:pPr fontAlgn="auto">
              <a:spcAft>
                <a:spcPts val="0"/>
              </a:spcAft>
              <a:buFont typeface="Arial" pitchFamily="34" charset="0"/>
              <a:buChar char="•"/>
              <a:defRPr/>
            </a:pPr>
            <a:endParaRPr lang="en-AU" sz="1600" dirty="0" smtClean="0">
              <a:solidFill>
                <a:srgbClr val="FFFFFF"/>
              </a:solidFill>
            </a:endParaRPr>
          </a:p>
          <a:p>
            <a:pPr fontAlgn="auto">
              <a:spcAft>
                <a:spcPts val="0"/>
              </a:spcAft>
              <a:buFont typeface="Arial" pitchFamily="34" charset="0"/>
              <a:buChar char="•"/>
              <a:defRPr/>
            </a:pPr>
            <a:r>
              <a:rPr lang="en-AU" sz="1600" dirty="0">
                <a:solidFill>
                  <a:srgbClr val="FFFFFF"/>
                </a:solidFill>
              </a:rPr>
              <a:t>a</a:t>
            </a:r>
            <a:r>
              <a:rPr lang="en-US" sz="1600" dirty="0" err="1" smtClean="0">
                <a:solidFill>
                  <a:srgbClr val="FFFFFF"/>
                </a:solidFill>
              </a:rPr>
              <a:t>ged</a:t>
            </a:r>
            <a:r>
              <a:rPr lang="en-US" sz="1600" dirty="0" smtClean="0">
                <a:solidFill>
                  <a:srgbClr val="FFFFFF"/>
                </a:solidFill>
              </a:rPr>
              <a:t> 15 and 16 passed</a:t>
            </a:r>
            <a:r>
              <a:rPr lang="en-AU" sz="1600" dirty="0" smtClean="0">
                <a:solidFill>
                  <a:srgbClr val="FFFFFF"/>
                </a:solidFill>
              </a:rPr>
              <a:t> </a:t>
            </a:r>
            <a:r>
              <a:rPr lang="en-AU" sz="1600" dirty="0">
                <a:solidFill>
                  <a:srgbClr val="FFFFFF"/>
                </a:solidFill>
              </a:rPr>
              <a:t>Junior and Senior Public examinations in consecutive </a:t>
            </a:r>
            <a:r>
              <a:rPr lang="en-AU" sz="1600" dirty="0" smtClean="0">
                <a:solidFill>
                  <a:srgbClr val="FFFFFF"/>
                </a:solidFill>
              </a:rPr>
              <a:t>years</a:t>
            </a:r>
          </a:p>
          <a:p>
            <a:pPr fontAlgn="auto">
              <a:spcAft>
                <a:spcPts val="0"/>
              </a:spcAft>
              <a:buFont typeface="Arial" pitchFamily="34" charset="0"/>
              <a:buChar char="•"/>
              <a:defRPr/>
            </a:pPr>
            <a:endParaRPr lang="en-AU" sz="1600" dirty="0">
              <a:solidFill>
                <a:srgbClr val="FFFFFF"/>
              </a:solidFill>
            </a:endParaRPr>
          </a:p>
          <a:p>
            <a:pPr fontAlgn="auto">
              <a:spcAft>
                <a:spcPts val="0"/>
              </a:spcAft>
              <a:buFont typeface="Arial" pitchFamily="34" charset="0"/>
              <a:buChar char="•"/>
              <a:defRPr/>
            </a:pPr>
            <a:r>
              <a:rPr lang="en-AU" sz="1600" dirty="0">
                <a:solidFill>
                  <a:srgbClr val="FFFFFF"/>
                </a:solidFill>
              </a:rPr>
              <a:t>aged </a:t>
            </a:r>
            <a:r>
              <a:rPr lang="en-AU" sz="1600" dirty="0" smtClean="0">
                <a:solidFill>
                  <a:srgbClr val="FFFFFF"/>
                </a:solidFill>
              </a:rPr>
              <a:t>17,1910, was </a:t>
            </a:r>
            <a:r>
              <a:rPr lang="en-AU" sz="1600" dirty="0">
                <a:solidFill>
                  <a:srgbClr val="FFFFFF"/>
                </a:solidFill>
              </a:rPr>
              <a:t>posted to Port Pirie school for two years final training.</a:t>
            </a:r>
            <a:br>
              <a:rPr lang="en-AU" sz="1600" dirty="0">
                <a:solidFill>
                  <a:srgbClr val="FFFFFF"/>
                </a:solidFill>
              </a:rPr>
            </a:br>
            <a:r>
              <a:rPr lang="en-AU" sz="1600" dirty="0">
                <a:solidFill>
                  <a:srgbClr val="FFFFFF"/>
                </a:solidFill>
              </a:rPr>
              <a:t/>
            </a:r>
            <a:br>
              <a:rPr lang="en-AU" sz="1600" dirty="0">
                <a:solidFill>
                  <a:srgbClr val="FFFFFF"/>
                </a:solidFill>
              </a:rPr>
            </a:br>
            <a:endParaRPr lang="en-AU" sz="1600" dirty="0" smtClean="0">
              <a:solidFill>
                <a:srgbClr val="FFFFFF"/>
              </a:solidFill>
            </a:endParaRPr>
          </a:p>
          <a:p>
            <a:pPr fontAlgn="auto">
              <a:spcAft>
                <a:spcPts val="0"/>
              </a:spcAft>
              <a:buFont typeface="Arial" pitchFamily="34" charset="0"/>
              <a:buChar char="•"/>
              <a:defRPr/>
            </a:pPr>
            <a:endParaRPr lang="en-US" sz="1600" dirty="0">
              <a:latin typeface="Century"/>
              <a:cs typeface="Century"/>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38113"/>
            <a:ext cx="8229600" cy="1100137"/>
          </a:xfrm>
        </p:spPr>
        <p:txBody>
          <a:bodyPr/>
          <a:lstStyle/>
          <a:p>
            <a:r>
              <a:rPr lang="en-US" sz="1400" smtClean="0">
                <a:latin typeface="Century" pitchFamily="18" charset="0"/>
              </a:rPr>
              <a:t/>
            </a:r>
            <a:br>
              <a:rPr lang="en-US" sz="1400" smtClean="0">
                <a:latin typeface="Century" pitchFamily="18" charset="0"/>
              </a:rPr>
            </a:br>
            <a:r>
              <a:rPr lang="en-US" sz="1400" smtClean="0">
                <a:latin typeface="Century" pitchFamily="18" charset="0"/>
              </a:rPr>
              <a:t/>
            </a:r>
            <a:br>
              <a:rPr lang="en-US" sz="1400" smtClean="0">
                <a:latin typeface="Century" pitchFamily="18" charset="0"/>
              </a:rPr>
            </a:br>
            <a:r>
              <a:rPr lang="en-US" sz="1800" smtClean="0">
                <a:latin typeface="Century" pitchFamily="18" charset="0"/>
              </a:rPr>
              <a:t>Son Of Raphael Ambrose </a:t>
            </a:r>
            <a:br>
              <a:rPr lang="en-US" sz="1800" smtClean="0">
                <a:latin typeface="Century" pitchFamily="18" charset="0"/>
              </a:rPr>
            </a:br>
            <a:r>
              <a:rPr lang="en-US" sz="1800" smtClean="0">
                <a:latin typeface="Century" pitchFamily="18" charset="0"/>
              </a:rPr>
              <a:t/>
            </a:r>
            <a:br>
              <a:rPr lang="en-US" sz="1800" smtClean="0">
                <a:latin typeface="Century" pitchFamily="18" charset="0"/>
              </a:rPr>
            </a:br>
            <a:r>
              <a:rPr lang="en-US" sz="1800" smtClean="0">
                <a:latin typeface="Century" pitchFamily="18" charset="0"/>
              </a:rPr>
              <a:t>Raphael West Cilento 1893-1985</a:t>
            </a:r>
            <a:br>
              <a:rPr lang="en-US" sz="1800" smtClean="0">
                <a:latin typeface="Century" pitchFamily="18" charset="0"/>
              </a:rPr>
            </a:br>
            <a:r>
              <a:rPr lang="en-US" sz="1800" smtClean="0">
                <a:solidFill>
                  <a:srgbClr val="FFFF00"/>
                </a:solidFill>
                <a:latin typeface="Century" pitchFamily="18" charset="0"/>
              </a:rPr>
              <a:t/>
            </a:r>
            <a:br>
              <a:rPr lang="en-US" sz="1800" smtClean="0">
                <a:solidFill>
                  <a:srgbClr val="FFFF00"/>
                </a:solidFill>
                <a:latin typeface="Century" pitchFamily="18" charset="0"/>
              </a:rPr>
            </a:br>
            <a:endParaRPr lang="en-US" sz="1800" smtClean="0">
              <a:latin typeface="Century" pitchFamily="18" charset="0"/>
            </a:endParaRPr>
          </a:p>
        </p:txBody>
      </p:sp>
      <p:sp>
        <p:nvSpPr>
          <p:cNvPr id="26626" name="Content Placeholder 2"/>
          <p:cNvSpPr>
            <a:spLocks noGrp="1"/>
          </p:cNvSpPr>
          <p:nvPr>
            <p:ph idx="1"/>
          </p:nvPr>
        </p:nvSpPr>
        <p:spPr>
          <a:xfrm>
            <a:off x="457200" y="1238250"/>
            <a:ext cx="8229600" cy="5335588"/>
          </a:xfrm>
        </p:spPr>
        <p:txBody>
          <a:bodyPr/>
          <a:lstStyle/>
          <a:p>
            <a:r>
              <a:rPr lang="en-US" sz="1600" smtClean="0">
                <a:solidFill>
                  <a:srgbClr val="FFFFFF"/>
                </a:solidFill>
                <a:latin typeface="Century" pitchFamily="18" charset="0"/>
              </a:rPr>
              <a:t>Aged 18 , 1911</a:t>
            </a:r>
            <a:r>
              <a:rPr lang="en-AU" sz="1600" smtClean="0">
                <a:solidFill>
                  <a:srgbClr val="FFFFFF"/>
                </a:solidFill>
                <a:latin typeface="Century" pitchFamily="18" charset="0"/>
              </a:rPr>
              <a:t> graduation as a teacher</a:t>
            </a:r>
          </a:p>
          <a:p>
            <a:pPr lvl="1"/>
            <a:r>
              <a:rPr lang="en-AU" sz="1600" smtClean="0">
                <a:solidFill>
                  <a:srgbClr val="FFFFFF"/>
                </a:solidFill>
                <a:latin typeface="Century" pitchFamily="18" charset="0"/>
              </a:rPr>
              <a:t>his teaching course had precluded the science subjects</a:t>
            </a:r>
          </a:p>
          <a:p>
            <a:pPr lvl="1"/>
            <a:endParaRPr lang="en-AU" sz="1600" smtClean="0">
              <a:solidFill>
                <a:srgbClr val="FFFFFF"/>
              </a:solidFill>
              <a:latin typeface="Century" pitchFamily="18" charset="0"/>
            </a:endParaRPr>
          </a:p>
          <a:p>
            <a:r>
              <a:rPr lang="en-AU" sz="1600" smtClean="0">
                <a:solidFill>
                  <a:srgbClr val="FFFFFF"/>
                </a:solidFill>
                <a:latin typeface="Century" pitchFamily="18" charset="0"/>
              </a:rPr>
              <a:t> Recalling Port Pirie days, he wrote of </a:t>
            </a:r>
            <a:r>
              <a:rPr lang="en-AU" sz="1600" i="1" smtClean="0">
                <a:solidFill>
                  <a:srgbClr val="FFFFFF"/>
                </a:solidFill>
                <a:latin typeface="Century" pitchFamily="18" charset="0"/>
              </a:rPr>
              <a:t>“shabby clothes and no girls, of trundling ore in banana carts (long barrows) at the smelters and burning the midnight oil writing for newspapers to extend meagre funds and pave the way for matriculation into medicine</a:t>
            </a:r>
            <a:r>
              <a:rPr lang="en-AU" sz="1600" smtClean="0">
                <a:solidFill>
                  <a:srgbClr val="FFFFFF"/>
                </a:solidFill>
                <a:latin typeface="Century" pitchFamily="18" charset="0"/>
              </a:rPr>
              <a:t>.” </a:t>
            </a:r>
            <a:br>
              <a:rPr lang="en-AU" sz="1600" smtClean="0">
                <a:solidFill>
                  <a:srgbClr val="FFFFFF"/>
                </a:solidFill>
                <a:latin typeface="Century" pitchFamily="18" charset="0"/>
              </a:rPr>
            </a:br>
            <a:endParaRPr lang="en-AU" sz="1600" smtClean="0">
              <a:solidFill>
                <a:srgbClr val="FFFFFF"/>
              </a:solidFill>
              <a:latin typeface="Century" pitchFamily="18" charset="0"/>
            </a:endParaRPr>
          </a:p>
          <a:p>
            <a:r>
              <a:rPr lang="en-AU" sz="1600" smtClean="0">
                <a:solidFill>
                  <a:srgbClr val="FFFFFF"/>
                </a:solidFill>
                <a:latin typeface="Century" pitchFamily="18" charset="0"/>
              </a:rPr>
              <a:t>Recalling Port Pirie days, for recreation he formed a Scout Troop and took up boxing, wrestling and public speaking, none of which required money.</a:t>
            </a:r>
          </a:p>
          <a:p>
            <a:endParaRPr lang="en-AU" sz="1600" smtClean="0">
              <a:solidFill>
                <a:srgbClr val="FFFFFF"/>
              </a:solidFill>
              <a:latin typeface="Century" pitchFamily="18" charset="0"/>
            </a:endParaRPr>
          </a:p>
          <a:p>
            <a:r>
              <a:rPr lang="en-AU" sz="1600" smtClean="0">
                <a:solidFill>
                  <a:srgbClr val="FFFFFF"/>
                </a:solidFill>
                <a:latin typeface="Century" pitchFamily="18" charset="0"/>
              </a:rPr>
              <a:t>his only hope was to win a government bursary, rare and coveted, </a:t>
            </a:r>
          </a:p>
          <a:p>
            <a:endParaRPr lang="en-US" sz="1600" smtClean="0">
              <a:solidFill>
                <a:srgbClr val="FFFFFF"/>
              </a:solidFill>
              <a:latin typeface="Century" pitchFamily="18" charset="0"/>
            </a:endParaRPr>
          </a:p>
          <a:p>
            <a:r>
              <a:rPr lang="en-AU" sz="1600" smtClean="0">
                <a:solidFill>
                  <a:srgbClr val="FFFFFF"/>
                </a:solidFill>
                <a:latin typeface="Century" pitchFamily="18" charset="0"/>
              </a:rPr>
              <a:t>His father who at some personal sacrifice, helped him financially at this time. </a:t>
            </a:r>
          </a:p>
          <a:p>
            <a:endParaRPr lang="en-AU" sz="1600" smtClean="0">
              <a:solidFill>
                <a:srgbClr val="FFFFFF"/>
              </a:solidFill>
              <a:latin typeface="Century" pitchFamily="18" charset="0"/>
            </a:endParaRPr>
          </a:p>
          <a:p>
            <a:r>
              <a:rPr lang="en-AU" sz="1600" smtClean="0">
                <a:solidFill>
                  <a:srgbClr val="FFFFFF"/>
                </a:solidFill>
                <a:latin typeface="Century" pitchFamily="18" charset="0"/>
              </a:rPr>
              <a:t>He entered Prince Alfred College as a boarder to attempt in ten months, three years work in subjects quite new to him. </a:t>
            </a:r>
          </a:p>
          <a:p>
            <a:endParaRPr lang="en-AU" sz="1600" smtClean="0">
              <a:solidFill>
                <a:srgbClr val="FFFFFF"/>
              </a:solidFill>
              <a:latin typeface="Century" pitchFamily="18" charset="0"/>
            </a:endParaRPr>
          </a:p>
          <a:p>
            <a:endParaRPr lang="en-AU" sz="1200" smtClean="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z="1800" b="1" smtClean="0">
                <a:solidFill>
                  <a:srgbClr val="FFFFFF"/>
                </a:solidFill>
                <a:latin typeface="Century" pitchFamily="18" charset="0"/>
              </a:rPr>
              <a:t>Raphael West CILENTO. </a:t>
            </a:r>
            <a:br>
              <a:rPr lang="en-US" sz="1800" b="1" smtClean="0">
                <a:solidFill>
                  <a:srgbClr val="FFFFFF"/>
                </a:solidFill>
                <a:latin typeface="Century" pitchFamily="18" charset="0"/>
              </a:rPr>
            </a:br>
            <a:r>
              <a:rPr lang="en-US" sz="1800" b="1" smtClean="0">
                <a:solidFill>
                  <a:srgbClr val="FFFFFF"/>
                </a:solidFill>
                <a:latin typeface="Century" pitchFamily="18" charset="0"/>
              </a:rPr>
              <a:t>1893 – 1985.</a:t>
            </a:r>
            <a:br>
              <a:rPr lang="en-US" sz="1800" b="1" smtClean="0">
                <a:solidFill>
                  <a:srgbClr val="FFFFFF"/>
                </a:solidFill>
                <a:latin typeface="Century" pitchFamily="18" charset="0"/>
              </a:rPr>
            </a:br>
            <a:r>
              <a:rPr lang="en-US" sz="1800" b="1" smtClean="0">
                <a:solidFill>
                  <a:srgbClr val="FFFFFF"/>
                </a:solidFill>
                <a:latin typeface="Century" pitchFamily="18" charset="0"/>
              </a:rPr>
              <a:t>Medical Student</a:t>
            </a:r>
            <a:endParaRPr lang="en-US" sz="1800" smtClean="0">
              <a:solidFill>
                <a:srgbClr val="FFFFFF"/>
              </a:solidFill>
              <a:latin typeface="Century" pitchFamily="18" charset="0"/>
            </a:endParaRPr>
          </a:p>
        </p:txBody>
      </p:sp>
      <p:sp>
        <p:nvSpPr>
          <p:cNvPr id="27650" name="Content Placeholder 2"/>
          <p:cNvSpPr>
            <a:spLocks noGrp="1"/>
          </p:cNvSpPr>
          <p:nvPr>
            <p:ph idx="1"/>
          </p:nvPr>
        </p:nvSpPr>
        <p:spPr>
          <a:xfrm>
            <a:off x="266700" y="1600200"/>
            <a:ext cx="8420100" cy="5081588"/>
          </a:xfrm>
        </p:spPr>
        <p:txBody>
          <a:bodyPr/>
          <a:lstStyle/>
          <a:p>
            <a:r>
              <a:rPr lang="en-AU" sz="1700" smtClean="0">
                <a:solidFill>
                  <a:srgbClr val="FFFFFF"/>
                </a:solidFill>
                <a:latin typeface="Century" pitchFamily="18" charset="0"/>
              </a:rPr>
              <a:t>He not only passed but had saved enough money to pay for his 'pre-med' year and put a deposit on his medical course.</a:t>
            </a:r>
            <a:br>
              <a:rPr lang="en-AU" sz="1700" smtClean="0">
                <a:solidFill>
                  <a:srgbClr val="FFFFFF"/>
                </a:solidFill>
                <a:latin typeface="Century" pitchFamily="18" charset="0"/>
              </a:rPr>
            </a:br>
            <a:endParaRPr lang="en-AU" sz="1700" smtClean="0">
              <a:solidFill>
                <a:srgbClr val="FFFFFF"/>
              </a:solidFill>
              <a:latin typeface="Century" pitchFamily="18" charset="0"/>
            </a:endParaRPr>
          </a:p>
          <a:p>
            <a:r>
              <a:rPr lang="en-AU" sz="1700" smtClean="0">
                <a:solidFill>
                  <a:srgbClr val="FFFFFF"/>
                </a:solidFill>
                <a:latin typeface="Century" pitchFamily="18" charset="0"/>
              </a:rPr>
              <a:t>Aged 21, in 1914, with a loan of fifty pounds from Dr William Aitken, the last of the Jamestown giants who had brought Raphael into the world and who inspired within him the ambition to become a doctor.</a:t>
            </a:r>
            <a:br>
              <a:rPr lang="en-AU" sz="1700" smtClean="0">
                <a:solidFill>
                  <a:srgbClr val="FFFFFF"/>
                </a:solidFill>
                <a:latin typeface="Century" pitchFamily="18" charset="0"/>
              </a:rPr>
            </a:br>
            <a:endParaRPr lang="en-AU" sz="1700" smtClean="0">
              <a:solidFill>
                <a:srgbClr val="FFFFFF"/>
              </a:solidFill>
              <a:latin typeface="Century" pitchFamily="18" charset="0"/>
            </a:endParaRPr>
          </a:p>
          <a:p>
            <a:endParaRPr lang="en-US" smtClean="0"/>
          </a:p>
        </p:txBody>
      </p:sp>
      <p:pic>
        <p:nvPicPr>
          <p:cNvPr id="27651" name="Content Placeholder 3" descr="Graduates 1918.jpg"/>
          <p:cNvPicPr>
            <a:picLocks noChangeAspect="1"/>
          </p:cNvPicPr>
          <p:nvPr/>
        </p:nvPicPr>
        <p:blipFill>
          <a:blip r:embed="rId2"/>
          <a:srcRect l="-35777" t="-966" r="-14877" b="-2"/>
          <a:stretch>
            <a:fillRect/>
          </a:stretch>
        </p:blipFill>
        <p:spPr bwMode="auto">
          <a:xfrm>
            <a:off x="1547813" y="3413125"/>
            <a:ext cx="5100637" cy="326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616</TotalTime>
  <Words>1799</Words>
  <Application>Microsoft Office PowerPoint</Application>
  <PresentationFormat>On-screen Show (4:3)</PresentationFormat>
  <Paragraphs>301</Paragraphs>
  <Slides>27</Slides>
  <Notes>12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Black</vt:lpstr>
      <vt:lpstr>EN CLAIR ORIGINATOR R.G.A.J. JACKSON FROM UNRRA (LONDON) TO 21 ARMY GROUP EXPOR FOR C.A. UNRRA  12.30 pm 21.8.1945 Important Please pass the following to CILENTO, UNRRA from JACKSON  Begins; PERSONAL    1, The Director General has requested me to ask you whether you would be willing to assume the appointment of Chief of UNRRA Operations in the British Zone of Occupation. We both feel confident that you will carry out this appointment with success and distinction and it is hoped that you will agree to assume this appointment.  2. Mr Bruce, High Commissioner for Australia, has also indicated that the assumption of this appointment would be a matter of satisfaction to the Commonwealth Governments.    “One can well imagine what were Cilento's innermost thoughts and feelings as he read, and re-read, those heartening words of vindication and challenge, and savoured alone the bitter-sweet taste of condign justice. Australia's endorsement of his appointment would have raised his proud spirits even though recognition of his distinguished service came in respect of work in far-off Germany.” </vt:lpstr>
      <vt:lpstr> RAPHAEL WEST CILENTO  MEDICAL ADMINISTRATOR, LEGISLATOR, AND VISIONARY 1893-1985  Fedora Gould Fisher  A thesis submitted to the Department of History University of Queensland for the degree of Master of Arts April 1984   https://espace.library.uq.edu.au/view/UQ:189754/the3072.pdf   </vt:lpstr>
      <vt:lpstr>Cilento Family Tree</vt:lpstr>
      <vt:lpstr>Salvatore Cilento. 1831-1914</vt:lpstr>
      <vt:lpstr>Son of Salvatore  Raphael Ambrose Cilento,1865-1945  </vt:lpstr>
      <vt:lpstr>Son of Salvatore  Raphael Ambrose Cilento,1865-1945  </vt:lpstr>
      <vt:lpstr>and now the elder son  Raphael West Cilento 1893-1984</vt:lpstr>
      <vt:lpstr>  Son Of Raphael Ambrose   Raphael West Cilento 1893-1985  </vt:lpstr>
      <vt:lpstr>Raphael West CILENTO.  1893 – 1985. Medical Student</vt:lpstr>
      <vt:lpstr>Raphael West CILENTO.  1893 – 1985. Medical Student</vt:lpstr>
      <vt:lpstr>Capt. R W Cilento  MB BS,AAMC</vt:lpstr>
      <vt:lpstr>Sir Raphael West Cilento. MD BS  </vt:lpstr>
      <vt:lpstr>Sir Raphael West Cilento. Kt, MD BS LLB </vt:lpstr>
      <vt:lpstr>Sir Raphael West Cilento. Kt, MD BS LLB </vt:lpstr>
      <vt:lpstr>Sir Raphael West Cilento. Kt, MD BS LLB</vt:lpstr>
      <vt:lpstr>Sir Raphael West Cilento. Kt, MD BS LLB </vt:lpstr>
      <vt:lpstr> </vt:lpstr>
      <vt:lpstr>    Sir Raphael West CILENTO.MD, DTM&amp;H (Eng), F.R.San.I. (Lond.)  Barrister-at-Law </vt:lpstr>
      <vt:lpstr>Sir Raphael West CILENTO.MD, DTM&amp;H (Eng), F.R.San.I. (Lond.)  Barrister-at-Law </vt:lpstr>
      <vt:lpstr>Sir Raphael West CILENTO.MD, DTM&amp;H (Eng), F.R.San.I. (Lond.)  Barrister-at-Law </vt:lpstr>
      <vt:lpstr>Sir Raphael West Cilento. Kt, MD BS LLB</vt:lpstr>
      <vt:lpstr>Major General Sir Raphael West Cilento. Kt, MD BS LLB   1893 – 1985. </vt:lpstr>
      <vt:lpstr>Major General Sir Raphael West Cilento. Kt, MD BS LLB   1893 – 1985. </vt:lpstr>
      <vt:lpstr>Sir Raphael West CILENTO.MD, DTM&amp;H (Eng), F.R.San.I. (Lond.)  Barrister-at-Law </vt:lpstr>
      <vt:lpstr>Sir Raphael West CILENTO.MD, DTM&amp;H (Eng), F.R.San.I. (Lond.)  Barrister-at-Law</vt:lpstr>
      <vt:lpstr>Raphael West Cilento  1893-1985   During his last days he spoke to his family and informed them that he had  converted to be a Catholic.  One son said he was an old hypocrite.  He responded  “They might be right.”  Exploring to the end</vt:lpstr>
      <vt:lpstr>Lady Cilento Children’s Hospital , Brisbane . June 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Swain</dc:creator>
  <cp:lastModifiedBy>Tony</cp:lastModifiedBy>
  <cp:revision>43</cp:revision>
  <dcterms:created xsi:type="dcterms:W3CDTF">2016-02-18T03:55:37Z</dcterms:created>
  <dcterms:modified xsi:type="dcterms:W3CDTF">2016-03-03T10:03:49Z</dcterms:modified>
</cp:coreProperties>
</file>